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80.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74.xml" ContentType="application/vnd.openxmlformats-officedocument.presentationml.slide+xml"/>
  <Override PartName="/ppt/slides/slide73.xml" ContentType="application/vnd.openxmlformats-officedocument.presentationml.slide+xml"/>
  <Override PartName="/ppt/slides/slide72.xml" ContentType="application/vnd.openxmlformats-officedocument.presentationml.slide+xml"/>
  <Override PartName="/ppt/slides/slide71.xml" ContentType="application/vnd.openxmlformats-officedocument.presentationml.slide+xml"/>
  <Override PartName="/ppt/slides/slide70.xml" ContentType="application/vnd.openxmlformats-officedocument.presentationml.slide+xml"/>
  <Override PartName="/ppt/slides/slide69.xml" ContentType="application/vnd.openxmlformats-officedocument.presentationml.slide+xml"/>
  <Override PartName="/ppt/slides/slide68.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78.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0.xml" ContentType="application/vnd.openxmlformats-officedocument.presentationml.slide+xml"/>
  <Override PartName="/ppt/slides/slide89.xml" ContentType="application/vnd.openxmlformats-officedocument.presentationml.slide+xml"/>
  <Override PartName="/ppt/slides/slide88.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09.xml" ContentType="application/vnd.openxmlformats-officedocument.presentationml.slide+xml"/>
  <Override PartName="/ppt/slides/slide108.xml" ContentType="application/vnd.openxmlformats-officedocument.presentationml.slide+xml"/>
  <Override PartName="/ppt/slides/slide107.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79.xml" ContentType="application/vnd.openxmlformats-officedocument.presentationml.slide+xml"/>
  <Override PartName="/ppt/slides/slide67.xml" ContentType="application/vnd.openxmlformats-officedocument.presentationml.slide+xml"/>
  <Override PartName="/ppt/slides/slide65.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66.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32.xml" ContentType="application/vnd.openxmlformats-officedocument.presentationml.slide+xml"/>
  <Override PartName="/ppt/slides/slide27.xml" ContentType="application/vnd.openxmlformats-officedocument.presentationml.slide+xml"/>
  <Override PartName="/ppt/slides/slide34.xml" ContentType="application/vnd.openxmlformats-officedocument.presentationml.slide+xml"/>
  <Override PartName="/ppt/slides/slide56.xml" ContentType="application/vnd.openxmlformats-officedocument.presentationml.slide+xml"/>
  <Override PartName="/ppt/slides/slide33.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2.xml" ContentType="application/vnd.openxmlformats-officedocument.presentationml.slide+xml"/>
  <Override PartName="/ppt/slides/slide61.xml" ContentType="application/vnd.openxmlformats-officedocument.presentationml.slide+xml"/>
  <Override PartName="/ppt/slides/slide60.xml" ContentType="application/vnd.openxmlformats-officedocument.presentationml.slide+xml"/>
  <Override PartName="/ppt/slides/slide50.xml" ContentType="application/vnd.openxmlformats-officedocument.presentationml.slide+xml"/>
  <Override PartName="/ppt/slides/slide55.xml" ContentType="application/vnd.openxmlformats-officedocument.presentationml.slide+xml"/>
  <Override PartName="/ppt/slides/slide48.xml" ContentType="application/vnd.openxmlformats-officedocument.presentationml.slide+xml"/>
  <Override PartName="/ppt/slides/slide39.xml" ContentType="application/vnd.openxmlformats-officedocument.presentationml.slide+xml"/>
  <Override PartName="/ppt/slides/slide38.xml" ContentType="application/vnd.openxmlformats-officedocument.presentationml.slide+xml"/>
  <Override PartName="/ppt/slides/slide37.xml" ContentType="application/vnd.openxmlformats-officedocument.presentationml.slide+xml"/>
  <Override PartName="/ppt/slides/slide49.xml" ContentType="application/vnd.openxmlformats-officedocument.presentationml.slide+xml"/>
  <Override PartName="/ppt/slides/slide35.xml" ContentType="application/vnd.openxmlformats-officedocument.presentationml.slide+xml"/>
  <Override PartName="/ppt/slides/slide40.xml" ContentType="application/vnd.openxmlformats-officedocument.presentationml.slide+xml"/>
  <Override PartName="/ppt/slides/slide36.xml" ContentType="application/vnd.openxmlformats-officedocument.presentationml.slide+xml"/>
  <Override PartName="/ppt/slides/slide42.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1.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3.xml" ContentType="application/vnd.openxmlformats-officedocument.presentationml.slide+xml"/>
  <Override PartName="/ppt/slideMasters/slideMaster1.xml" ContentType="application/vnd.openxmlformats-officedocument.presentationml.slideMaster+xml"/>
  <Override PartName="/ppt/slideLayouts/slideLayout9.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Layouts/slideLayout3.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4.xml" ContentType="application/vnd.openxmlformats-officedocument.presentationml.slideLayout+xml"/>
  <Override PartName="/ppt/theme/theme1.xml" ContentType="application/vnd.openxmlformats-officedocument.theme+xml"/>
  <Override PartName="/ppt/ink/ink1.xml" ContentType="application/inkml+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97" r:id="rId3"/>
    <p:sldId id="263" r:id="rId4"/>
    <p:sldId id="265" r:id="rId5"/>
    <p:sldId id="358" r:id="rId6"/>
    <p:sldId id="348" r:id="rId7"/>
    <p:sldId id="345" r:id="rId8"/>
    <p:sldId id="350" r:id="rId9"/>
    <p:sldId id="357" r:id="rId10"/>
    <p:sldId id="352" r:id="rId11"/>
    <p:sldId id="347" r:id="rId12"/>
    <p:sldId id="346" r:id="rId13"/>
    <p:sldId id="351" r:id="rId14"/>
    <p:sldId id="349" r:id="rId15"/>
    <p:sldId id="353" r:id="rId16"/>
    <p:sldId id="354" r:id="rId17"/>
    <p:sldId id="355" r:id="rId18"/>
    <p:sldId id="356" r:id="rId19"/>
    <p:sldId id="331" r:id="rId20"/>
    <p:sldId id="264" r:id="rId21"/>
    <p:sldId id="332" r:id="rId22"/>
    <p:sldId id="343" r:id="rId23"/>
    <p:sldId id="344" r:id="rId24"/>
    <p:sldId id="330" r:id="rId25"/>
    <p:sldId id="260" r:id="rId26"/>
    <p:sldId id="261" r:id="rId27"/>
    <p:sldId id="267" r:id="rId28"/>
    <p:sldId id="259" r:id="rId29"/>
    <p:sldId id="324" r:id="rId30"/>
    <p:sldId id="257" r:id="rId31"/>
    <p:sldId id="266" r:id="rId32"/>
    <p:sldId id="284" r:id="rId33"/>
    <p:sldId id="283" r:id="rId34"/>
    <p:sldId id="304" r:id="rId35"/>
    <p:sldId id="281" r:id="rId36"/>
    <p:sldId id="274" r:id="rId37"/>
    <p:sldId id="275" r:id="rId38"/>
    <p:sldId id="273" r:id="rId39"/>
    <p:sldId id="280" r:id="rId40"/>
    <p:sldId id="306" r:id="rId41"/>
    <p:sldId id="285" r:id="rId42"/>
    <p:sldId id="286" r:id="rId43"/>
    <p:sldId id="359" r:id="rId44"/>
    <p:sldId id="398" r:id="rId45"/>
    <p:sldId id="298" r:id="rId46"/>
    <p:sldId id="299" r:id="rId47"/>
    <p:sldId id="478" r:id="rId48"/>
    <p:sldId id="307" r:id="rId49"/>
    <p:sldId id="360" r:id="rId50"/>
    <p:sldId id="361" r:id="rId51"/>
    <p:sldId id="362" r:id="rId52"/>
    <p:sldId id="363" r:id="rId53"/>
    <p:sldId id="365" r:id="rId54"/>
    <p:sldId id="366" r:id="rId55"/>
    <p:sldId id="367" r:id="rId56"/>
    <p:sldId id="290" r:id="rId57"/>
    <p:sldId id="291" r:id="rId58"/>
    <p:sldId id="295" r:id="rId59"/>
    <p:sldId id="292" r:id="rId60"/>
    <p:sldId id="337" r:id="rId61"/>
    <p:sldId id="479" r:id="rId62"/>
    <p:sldId id="318" r:id="rId63"/>
    <p:sldId id="314" r:id="rId64"/>
    <p:sldId id="315" r:id="rId65"/>
    <p:sldId id="316" r:id="rId66"/>
    <p:sldId id="317" r:id="rId67"/>
    <p:sldId id="319" r:id="rId68"/>
    <p:sldId id="320" r:id="rId69"/>
    <p:sldId id="333" r:id="rId70"/>
    <p:sldId id="334" r:id="rId71"/>
    <p:sldId id="335" r:id="rId72"/>
    <p:sldId id="336" r:id="rId73"/>
    <p:sldId id="396" r:id="rId74"/>
    <p:sldId id="439" r:id="rId75"/>
    <p:sldId id="440" r:id="rId76"/>
    <p:sldId id="460" r:id="rId77"/>
    <p:sldId id="461" r:id="rId78"/>
    <p:sldId id="441" r:id="rId79"/>
    <p:sldId id="442" r:id="rId80"/>
    <p:sldId id="379" r:id="rId81"/>
    <p:sldId id="443" r:id="rId82"/>
    <p:sldId id="444" r:id="rId83"/>
    <p:sldId id="445" r:id="rId84"/>
    <p:sldId id="446" r:id="rId85"/>
    <p:sldId id="447" r:id="rId86"/>
    <p:sldId id="448" r:id="rId87"/>
    <p:sldId id="449" r:id="rId88"/>
    <p:sldId id="452" r:id="rId89"/>
    <p:sldId id="450" r:id="rId90"/>
    <p:sldId id="451" r:id="rId91"/>
    <p:sldId id="453" r:id="rId92"/>
    <p:sldId id="454" r:id="rId93"/>
    <p:sldId id="455" r:id="rId94"/>
    <p:sldId id="456" r:id="rId95"/>
    <p:sldId id="457" r:id="rId96"/>
    <p:sldId id="458" r:id="rId97"/>
    <p:sldId id="459" r:id="rId98"/>
    <p:sldId id="328" r:id="rId99"/>
    <p:sldId id="329" r:id="rId100"/>
    <p:sldId id="381" r:id="rId101"/>
    <p:sldId id="380" r:id="rId102"/>
    <p:sldId id="384" r:id="rId103"/>
    <p:sldId id="385" r:id="rId104"/>
    <p:sldId id="386" r:id="rId105"/>
    <p:sldId id="389" r:id="rId106"/>
    <p:sldId id="277" r:id="rId107"/>
    <p:sldId id="424" r:id="rId108"/>
    <p:sldId id="387" r:id="rId109"/>
    <p:sldId id="388" r:id="rId110"/>
    <p:sldId id="390" r:id="rId111"/>
    <p:sldId id="425" r:id="rId112"/>
    <p:sldId id="426" r:id="rId113"/>
    <p:sldId id="427" r:id="rId114"/>
    <p:sldId id="428" r:id="rId115"/>
    <p:sldId id="429" r:id="rId116"/>
    <p:sldId id="430" r:id="rId117"/>
    <p:sldId id="431" r:id="rId118"/>
    <p:sldId id="432" r:id="rId119"/>
    <p:sldId id="433" r:id="rId120"/>
    <p:sldId id="434" r:id="rId121"/>
    <p:sldId id="435" r:id="rId122"/>
    <p:sldId id="436" r:id="rId123"/>
    <p:sldId id="437" r:id="rId124"/>
    <p:sldId id="392" r:id="rId125"/>
    <p:sldId id="480" r:id="rId126"/>
    <p:sldId id="481" r:id="rId127"/>
    <p:sldId id="342" r:id="rId128"/>
    <p:sldId id="482" r:id="rId129"/>
    <p:sldId id="338" r:id="rId130"/>
    <p:sldId id="341" r:id="rId131"/>
    <p:sldId id="483" r:id="rId132"/>
    <p:sldId id="339" r:id="rId133"/>
    <p:sldId id="462" r:id="rId134"/>
    <p:sldId id="463" r:id="rId135"/>
    <p:sldId id="464" r:id="rId136"/>
    <p:sldId id="465" r:id="rId137"/>
    <p:sldId id="466" r:id="rId138"/>
    <p:sldId id="467" r:id="rId139"/>
    <p:sldId id="468" r:id="rId140"/>
    <p:sldId id="469" r:id="rId141"/>
    <p:sldId id="470" r:id="rId142"/>
    <p:sldId id="471" r:id="rId143"/>
    <p:sldId id="472" r:id="rId144"/>
    <p:sldId id="473"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75" autoAdjust="0"/>
  </p:normalViewPr>
  <p:slideViewPr>
    <p:cSldViewPr>
      <p:cViewPr varScale="1">
        <p:scale>
          <a:sx n="64" d="100"/>
          <a:sy n="64" d="100"/>
        </p:scale>
        <p:origin x="1340" y="5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customXml" Target="../customXml/item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ustomXml" Target="../customXml/item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ustomXml" Target="../customXml/item3.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1.71429" units="1/cm"/>
        </inkml:channelProperties>
      </inkml:inkSource>
      <inkml:timestamp xml:id="ts0" timeString="2015-09-04T07:11:26.507"/>
    </inkml:context>
    <inkml:brush xml:id="br0">
      <inkml:brushProperty name="width" value="0.08819" units="cm"/>
      <inkml:brushProperty name="height" value="0.35278" units="cm"/>
      <inkml:brushProperty name="color" value="#00B05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127 166,'18'0,"-1"17,1-17,0 0,-1 0,18 0,-17 0,17 0,-17 0,-1 0,18 0,-17-17,-1 17,1 0,0-16,-1 16,1 0,-1 0,1 0,0 0,-1 0,-17-16,18 16,-1 0,1 0,-1 0,1-17,0 17,-1 0,1 0,-1 0,1 0,-1 0,1 0,17 0,-17 0,-1 0,1 0,17 0,18 0,-36 0,36 0,-35 0,17 0,35 0,-17 0,-36 0,1 0,0 0,-1 0,1 0,-1 0,1 0,-1 0,1 0,0 0,-1 0,1 17,-1-17,1 0,0 0,-1 0,1 0,-1 0,1 0,-1 16,1-16,0 0,-1 0,1 0,-1 0,1 0,-1 16,1-16,-18 17,18-17,-1 0,1 0,-1 0,1 0,-1 0,19 0,-19 0,1 0,-1 0,1 0,0 0,-1-17,1 17,-1 0,1 0,-1 0,1 0,0 0,-1 0,1 0,-1 0,1 0,-18-16,17 16,1 0,0 0,-54 0,1 16,-17 1,-1 16,-17-17,34 1,1-1,0 0,17 1,1-17,-1 0,1 0,-1 16,1-16,-1 0,0 0,-17 0,18 0,-1 0,1 0,-1 17,0-17,1 0,-1 0,1 0,-1 0,1 0,-1 0,0 0,1 0,-18 0,17 0,0 0,1 0,-1 0,1 0,-1 0,1 0,-1 0,0 0,1 0,-1 0,1 0,-1 0,1 0,-1 0,-17 0,17 0,1 0,-1 0,1 0,-1 0,0 0,1 0,-1 0,1 0,-1 0,0 0,1 16,-1-16,1 0,-18 0,17 17,0-17,1 0,-1 0,1 0,-1 0,1 16,-1-16,0 0,1 0,-1 0,1 16,-1-16,1 0,-1 0,0 0,1 0,-1 0,1 0,-1 0,0 0,1 0,-1 0,1 0,-1 0,1 0,-1 0,0 0,1 0,-1 0,1 0,-1 0,1 0,-1 0,0 0,1 0,-1 0,1 0,-1-16,1 16,-1 0,36 0,-1 0,1 0,-1 0,1 0,-1 0,1 16,0-16,-1 0,1 0,-1 17,1-1,-1 1,1-17,0 0,-1 16,1-16,-1 16,1-16,17 0,0 0,-17 0,17 0,-17 0,-1 0,1 0,-1 0,1 0,-1 0,1 0,0 0,-1 0,1 0,-1 0,1 0,-1 0,1 0,0 0,-1 0,1 0,-1 0,1 0,-1 0,1 0,0 0,-1 0,1 0,-1 0,1 0,17 0,-17 0,-1 0,1 0,-1 0,1 0,0 0,-1 0,1 0,-1 0,1 0,-1 0,1 0,0 17,-1-17,1 0,-1 0,1 0,-1 0,1 0,0 0,-1 0,1 0,-1 0,1 0,0 0,-1 0,1 0,-1 0,1 0,-1 0,1 0,0 0,-1 0,1 0,-1 0,1 0,-1 0,1 0,0 0,-1 0,1 0,-1-17,1 17,-1 0,-17-16,18 16,0 0,-1 0,1 0,-18-16,17 16,1 0,-18-17,18 17,-1 0,1 0,-1 0,1 0,-18-16,17 16,1 0,0 0,-1 0,1 0,-1 0,-17-17,18 17,-1 0,1 0,0-16,-1 16,1 0,-1-16,1 16,-1 0,1 0,-18-17,0 1,0-1,0 1,0-1,0 1,0 0,-18-1,18 1,-17-1,17 1,0-1,0 1,-18 16,18-16,0-1,0 1,-17 16,-1 0,1 0,-1 0,0 0,1 0,-1 0,1 0,-1 0,1 0,-1 0,0 0,1 0,-1 0,1 0,-1 0,1-17,-1 17,0 0,1-16,-1 16,1 0,-1 0,0 0,1 0,-1 0,1 0,-1-16,1 16,-1 0,0 0,1 0,-1 0,1 0,-1 0,18-17,-17 17,-1 0,0 0,1 0,-1 0,1 0,-1 0,1 0,-1 0,0 0,1 0,-1 0,1 0,-1 0,0 0,18-16,-17 16,-1 0,1 0,-1 0,1 0,-1 0,0 0,1 0,-1 0,1 0,-1 0,1 0,-1 0,0 0,1 0,-1 0,1 0,-1 0,1 0,-1 0,0 0,1 0,-1 0,1 0,-1 0,0 0,1 0,-1 0,1 0,-1 0,1 0,-1 0,0 0,1 0,-1 0,1 0,-1 0,1 0,-1 0,0 0,1 0,-1 0,1 0,-1 0,1 0,-1 0,0 0,1 0,-1 0,1 0,-1 0,0 16,1-16,-1 0,1 0,-1 0,1 0,17 17,-18-17,0 0,1 0,-1 0,1 0,-1 0,1 0,-1 0,18 16,-18-16,1 16,-1-16,1 17,-1-17,18 16,-17-16,-1 0,0 0,1 0,17 17,0-1,0 0,-18 1,18-1,0 1,0-1,0 1,0-1,0 0,0 1,0-1,0 1,0-1,0 1,0-1,0 0,18-16,-1 0,-17 17,18-17,0 0,-18 16,17-16,1 0,-18 17,17-17,1 0,-1 0,1 0,0 0,-1 0,1 16,-1-16,1 0,-1 0,1 0,0 0,-1 0,1 0,-1 0,1 0,-1 0,1 0,0 0,-1 0,1 0,-1 0,1 0,0 0,-1 0,1 0,-1 0,1 0,-1 0,1 0,0 0,-1 0,1 0,-1 0,1 0,-1 0,1-16,0 16,-1 0,1 0,-1 0,1 0,-1 0,1 0,0 0,-1 0,1 0,-1 0,1 0,0 0,-1-17,1 17,-1 0,1 0,-1 0,1 0,0 0,-1 0,1 0,-1 0,1 0,-1 0,1-16,0 16,-1 0,1 0,-1 0,1 0,-1 0,1 0,0 0,-1 0,1 0,-1 0,1 0,0 0,-1 0,1 0,-1 0,1 0,-1 0,1 0,0 0,-1 0,1 0,-1 0,1 0,-1 0,1 0,0-17,-1 17,1 0,-1 0,1 0,-1-16,1 16,0 0,-1 0,1 0,-1 0,1 0,-18-16,18 16,-1 0,1 0,-1 0,1-17,-1 17,1 0,0 0,-1 0,1 0,-1-16,1 16,-1 0,1 0,0-17,-1 17,1 0,-1 0,1 0,-1 0,1 0,-36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B2FE8B1-F26A-4D70-8663-EB2C9F3B5AC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FE8B1-F26A-4D70-8663-EB2C9F3B5AC9}"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A0CAE77-B943-479A-BEEC-6F3C6F1825EB}" type="datetimeFigureOut">
              <a:rPr lang="en-US" smtClean="0"/>
              <a:pPr/>
              <a:t>12/23/2017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B2FE8B1-F26A-4D70-8663-EB2C9F3B5AC9}"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www.1keydata.com/sql/sqldistinct.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www.1keydata.com/sql/sql-index.html"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Oxford_English_Dictionar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upwork.com/hire/nosql-freelancers/" TargetMode="External"/><Relationship Id="rId2" Type="http://schemas.openxmlformats.org/officeDocument/2006/relationships/hyperlink" Target="https://www.upwork.com/hire/sql-programm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4" Type="http://schemas.openxmlformats.org/officeDocument/2006/relationships/hyperlink" Target="http://www.1keydata.com/sql/sqllik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5" Type="http://schemas.openxmlformats.org/officeDocument/2006/relationships/hyperlink" Target="http://www.1keydata.com/sql/sql-wildcard.html" TargetMode="External"/><Relationship Id="rId4" Type="http://schemas.openxmlformats.org/officeDocument/2006/relationships/hyperlink" Target="http://www.1keydata.com/sql/sqlwhere.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305800" cy="1828800"/>
          </a:xfrm>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b="1" dirty="0" smtClean="0">
                <a:solidFill>
                  <a:srgbClr val="0070C0"/>
                </a:solidFill>
                <a:latin typeface="Arial" pitchFamily="34" charset="0"/>
                <a:cs typeface="Arial" pitchFamily="34" charset="0"/>
              </a:rPr>
              <a:t>                    </a:t>
            </a:r>
            <a:r>
              <a:rPr lang="en-US" sz="9800" b="1" dirty="0" smtClean="0">
                <a:solidFill>
                  <a:srgbClr val="0070C0"/>
                </a:solidFill>
                <a:latin typeface="Arial" pitchFamily="34" charset="0"/>
                <a:cs typeface="Arial" pitchFamily="34" charset="0"/>
              </a:rPr>
              <a:t>SQL</a:t>
            </a:r>
            <a:r>
              <a:rPr lang="en-US" b="1" dirty="0" smtClean="0">
                <a:solidFill>
                  <a:srgbClr val="0070C0"/>
                </a:solidFill>
                <a:latin typeface="Arial" pitchFamily="34" charset="0"/>
                <a:cs typeface="Arial" pitchFamily="34" charset="0"/>
              </a:rPr>
              <a:t/>
            </a:r>
            <a:br>
              <a:rPr lang="en-US" b="1" dirty="0" smtClean="0">
                <a:solidFill>
                  <a:srgbClr val="0070C0"/>
                </a:solidFill>
                <a:latin typeface="Arial" pitchFamily="34" charset="0"/>
                <a:cs typeface="Arial" pitchFamily="34" charset="0"/>
              </a:rPr>
            </a:br>
            <a:r>
              <a:rPr lang="en-US" b="1" dirty="0" smtClean="0">
                <a:solidFill>
                  <a:srgbClr val="0070C0"/>
                </a:solidFill>
                <a:latin typeface="Arial" pitchFamily="34" charset="0"/>
                <a:cs typeface="Arial" pitchFamily="34" charset="0"/>
              </a:rPr>
              <a:t>     </a:t>
            </a:r>
            <a:r>
              <a:rPr lang="en-US" b="1" dirty="0" smtClean="0">
                <a:solidFill>
                  <a:srgbClr val="002060"/>
                </a:solidFill>
                <a:latin typeface="Arial" pitchFamily="34" charset="0"/>
                <a:cs typeface="Arial" pitchFamily="34" charset="0"/>
              </a:rPr>
              <a:t>(</a:t>
            </a:r>
            <a:r>
              <a:rPr lang="en-US" b="1" u="sng" dirty="0" smtClean="0">
                <a:solidFill>
                  <a:srgbClr val="002060"/>
                </a:solidFill>
                <a:latin typeface="Arial" pitchFamily="34" charset="0"/>
                <a:cs typeface="Arial" pitchFamily="34" charset="0"/>
              </a:rPr>
              <a:t>Structured</a:t>
            </a:r>
            <a:r>
              <a:rPr lang="en-US" b="1" u="sng" dirty="0" smtClean="0">
                <a:solidFill>
                  <a:srgbClr val="002060"/>
                </a:solidFill>
              </a:rPr>
              <a:t> Query Language</a:t>
            </a:r>
            <a:r>
              <a:rPr lang="en-US" b="1" dirty="0" smtClean="0">
                <a:solidFill>
                  <a:srgbClr val="002060"/>
                </a:solidFill>
              </a:rPr>
              <a:t>)</a:t>
            </a:r>
            <a:endParaRPr lang="en-US" b="1" dirty="0">
              <a:solidFill>
                <a:srgbClr val="002060"/>
              </a:solidFill>
            </a:endParaRPr>
          </a:p>
        </p:txBody>
      </p:sp>
      <p:sp>
        <p:nvSpPr>
          <p:cNvPr id="3" name="Subtitle 2"/>
          <p:cNvSpPr>
            <a:spLocks noGrp="1"/>
          </p:cNvSpPr>
          <p:nvPr>
            <p:ph type="subTitle" idx="1"/>
          </p:nvPr>
        </p:nvSpPr>
        <p:spPr>
          <a:xfrm>
            <a:off x="5334000" y="5867400"/>
            <a:ext cx="3276600" cy="783264"/>
          </a:xfrm>
        </p:spPr>
        <p:txBody>
          <a:bodyPr/>
          <a:lstStyle/>
          <a:p>
            <a:r>
              <a:rPr lang="en-US" dirty="0" err="1" smtClean="0">
                <a:solidFill>
                  <a:schemeClr val="bg1"/>
                </a:solidFill>
              </a:rPr>
              <a:t>Sarower</a:t>
            </a:r>
            <a:r>
              <a:rPr lang="en-US" dirty="0" smtClean="0">
                <a:solidFill>
                  <a:schemeClr val="bg1"/>
                </a:solidFill>
              </a:rPr>
              <a:t> </a:t>
            </a:r>
            <a:r>
              <a:rPr lang="en-US" dirty="0" err="1" smtClean="0">
                <a:solidFill>
                  <a:schemeClr val="bg1"/>
                </a:solidFill>
              </a:rPr>
              <a:t>Ahmmed</a:t>
            </a:r>
            <a:endParaRPr lang="en-US" dirty="0">
              <a:solidFill>
                <a:schemeClr val="bg1"/>
              </a:solidFill>
            </a:endParaRPr>
          </a:p>
        </p:txBody>
      </p:sp>
      <p:pic>
        <p:nvPicPr>
          <p:cNvPr id="5" name="Picture 4" descr="sql.jpg"/>
          <p:cNvPicPr>
            <a:picLocks noChangeAspect="1"/>
          </p:cNvPicPr>
          <p:nvPr/>
        </p:nvPicPr>
        <p:blipFill>
          <a:blip r:embed="rId2"/>
          <a:stretch>
            <a:fillRect/>
          </a:stretch>
        </p:blipFill>
        <p:spPr>
          <a:xfrm>
            <a:off x="2514600" y="2908300"/>
            <a:ext cx="4201457" cy="3111500"/>
          </a:xfrm>
          <a:prstGeom prst="roundRect">
            <a:avLst>
              <a:gd name="adj" fmla="val 8594"/>
            </a:avLst>
          </a:prstGeom>
          <a:solidFill>
            <a:srgbClr val="FFFFFF">
              <a:shade val="85000"/>
            </a:srgbClr>
          </a:solidFill>
          <a:ln>
            <a:noFill/>
          </a:ln>
          <a:effectLst>
            <a:outerShdw blurRad="225425" dist="50800" dir="5220000" algn="ctr">
              <a:srgbClr val="000000">
                <a:alpha val="33000"/>
              </a:srgbClr>
            </a:outerShdw>
            <a:reflection blurRad="12700" stA="47000" endPos="28000" dist="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600200"/>
            <a:ext cx="6797598" cy="3886198"/>
          </a:xfrm>
        </p:spPr>
      </p:pic>
    </p:spTree>
    <p:extLst>
      <p:ext uri="{BB962C8B-B14F-4D97-AF65-F5344CB8AC3E}">
        <p14:creationId xmlns:p14="http://schemas.microsoft.com/office/powerpoint/2010/main" val="20305049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1429" t="590" b="4708"/>
          <a:stretch/>
        </p:blipFill>
        <p:spPr>
          <a:xfrm>
            <a:off x="228600" y="152400"/>
            <a:ext cx="8610600" cy="6553200"/>
          </a:xfrm>
          <a:prstGeom prst="rect">
            <a:avLst/>
          </a:prstGeom>
        </p:spPr>
      </p:pic>
      <p:sp>
        <p:nvSpPr>
          <p:cNvPr id="6" name="Rectangle 5"/>
          <p:cNvSpPr/>
          <p:nvPr/>
        </p:nvSpPr>
        <p:spPr>
          <a:xfrm>
            <a:off x="228600" y="152400"/>
            <a:ext cx="1905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60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822410" cy="6477000"/>
          </a:xfrm>
          <a:prstGeom prst="rect">
            <a:avLst/>
          </a:prstGeom>
        </p:spPr>
      </p:pic>
    </p:spTree>
    <p:extLst>
      <p:ext uri="{BB962C8B-B14F-4D97-AF65-F5344CB8AC3E}">
        <p14:creationId xmlns:p14="http://schemas.microsoft.com/office/powerpoint/2010/main" val="2309487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CROSS JOIN</a:t>
            </a:r>
            <a:endParaRPr lang="en-US" b="1" u="sng" dirty="0"/>
          </a:p>
        </p:txBody>
      </p:sp>
      <p:sp>
        <p:nvSpPr>
          <p:cNvPr id="3" name="Content Placeholder 2"/>
          <p:cNvSpPr>
            <a:spLocks noGrp="1"/>
          </p:cNvSpPr>
          <p:nvPr>
            <p:ph idx="1"/>
          </p:nvPr>
        </p:nvSpPr>
        <p:spPr/>
        <p:txBody>
          <a:bodyPr/>
          <a:lstStyle/>
          <a:p>
            <a:r>
              <a:rPr lang="en-US" sz="2400" dirty="0" smtClean="0"/>
              <a:t>number </a:t>
            </a:r>
            <a:r>
              <a:rPr lang="en-US" sz="2400" dirty="0"/>
              <a:t>of rows in the first table multiplied by the number of rows in the second table if </a:t>
            </a:r>
            <a:r>
              <a:rPr lang="en-US" sz="2400" dirty="0">
                <a:solidFill>
                  <a:srgbClr val="FF0000"/>
                </a:solidFill>
              </a:rPr>
              <a:t>no WHERE </a:t>
            </a:r>
            <a:r>
              <a:rPr lang="en-US" sz="2400" dirty="0"/>
              <a:t>clause is used along with CROSS JOIN. This kind of result is called as </a:t>
            </a:r>
            <a:r>
              <a:rPr lang="en-US" sz="2400" dirty="0">
                <a:solidFill>
                  <a:srgbClr val="FF0000"/>
                </a:solidFill>
              </a:rPr>
              <a:t>Cartesian Product.</a:t>
            </a:r>
          </a:p>
          <a:p>
            <a:r>
              <a:rPr lang="en-US" sz="2400" dirty="0"/>
              <a:t>If WHERE clause is used with CROSS JOIN, it functions like an INNER JOIN</a:t>
            </a:r>
            <a:r>
              <a:rPr lang="en-US" sz="2400" dirty="0" smtClean="0"/>
              <a:t>.</a:t>
            </a:r>
          </a:p>
          <a:p>
            <a:pPr marL="0" lvl="0" indent="0" eaLnBrk="0" fontAlgn="base" hangingPunct="0">
              <a:spcBef>
                <a:spcPct val="0"/>
              </a:spcBef>
              <a:spcAft>
                <a:spcPct val="0"/>
              </a:spcAft>
              <a:buClrTx/>
              <a:buSzTx/>
              <a:buNone/>
            </a:pPr>
            <a:endParaRPr lang="en-US" sz="2800" b="1" dirty="0" smtClean="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800" b="1" dirty="0" smtClean="0">
                <a:solidFill>
                  <a:srgbClr val="333333"/>
                </a:solidFill>
                <a:latin typeface="Arial" panose="020B0604020202020204" pitchFamily="34" charset="0"/>
                <a:cs typeface="Arial" panose="020B0604020202020204" pitchFamily="34" charset="0"/>
              </a:rPr>
              <a:t>Syntax</a:t>
            </a:r>
            <a:endParaRPr lang="en-US" sz="2800" b="1" dirty="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400" dirty="0">
                <a:solidFill>
                  <a:srgbClr val="FF0000"/>
                </a:solidFill>
                <a:latin typeface="Helvetica Neue"/>
              </a:rPr>
              <a:t>SELECT * FROM table1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CROSS </a:t>
            </a:r>
            <a:r>
              <a:rPr lang="en-US" sz="2400" dirty="0">
                <a:solidFill>
                  <a:srgbClr val="FF0000"/>
                </a:solidFill>
                <a:latin typeface="Helvetica Neue"/>
              </a:rPr>
              <a:t>JOIN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table2</a:t>
            </a:r>
            <a:r>
              <a:rPr lang="en-US" sz="2400" dirty="0">
                <a:solidFill>
                  <a:srgbClr val="FF0000"/>
                </a:solidFill>
                <a:latin typeface="Helvetica Neue"/>
              </a:rPr>
              <a:t>;</a:t>
            </a:r>
            <a:r>
              <a:rPr lang="en-US" sz="800" dirty="0">
                <a:solidFill>
                  <a:srgbClr val="FF0000"/>
                </a:solidFill>
              </a:rPr>
              <a:t> </a:t>
            </a:r>
            <a:endParaRPr lang="en-US" sz="3600" dirty="0">
              <a:solidFill>
                <a:srgbClr val="FF0000"/>
              </a:solidFill>
              <a:latin typeface="Arial" panose="020B0604020202020204" pitchFamily="34" charset="0"/>
            </a:endParaRPr>
          </a:p>
          <a:p>
            <a:endParaRPr lang="en-US" sz="2400" dirty="0"/>
          </a:p>
          <a:p>
            <a:endParaRPr lang="en-US" dirty="0"/>
          </a:p>
        </p:txBody>
      </p:sp>
    </p:spTree>
    <p:extLst>
      <p:ext uri="{BB962C8B-B14F-4D97-AF65-F5344CB8AC3E}">
        <p14:creationId xmlns:p14="http://schemas.microsoft.com/office/powerpoint/2010/main" val="3610483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609" y="869243"/>
            <a:ext cx="6770166" cy="5379157"/>
          </a:xfrm>
          <a:prstGeom prst="rect">
            <a:avLst/>
          </a:prstGeom>
        </p:spPr>
      </p:pic>
    </p:spTree>
    <p:extLst>
      <p:ext uri="{BB962C8B-B14F-4D97-AF65-F5344CB8AC3E}">
        <p14:creationId xmlns:p14="http://schemas.microsoft.com/office/powerpoint/2010/main" val="1805568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 come of cross joint called: </a:t>
            </a:r>
            <a:r>
              <a:rPr lang="en-US" dirty="0" smtClean="0">
                <a:solidFill>
                  <a:srgbClr val="FF0000"/>
                </a:solidFill>
              </a:rPr>
              <a:t>CARTESION PRODUCT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35100" y="1653732"/>
            <a:ext cx="7499350" cy="4388736"/>
          </a:xfrm>
          <a:prstGeom prst="rect">
            <a:avLst/>
          </a:prstGeom>
        </p:spPr>
      </p:pic>
    </p:spTree>
    <p:extLst>
      <p:ext uri="{BB962C8B-B14F-4D97-AF65-F5344CB8AC3E}">
        <p14:creationId xmlns:p14="http://schemas.microsoft.com/office/powerpoint/2010/main" val="227060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Join more than two table</a:t>
            </a:r>
            <a:endParaRPr lang="en-US" b="1" u="sng" dirty="0"/>
          </a:p>
        </p:txBody>
      </p:sp>
      <p:sp>
        <p:nvSpPr>
          <p:cNvPr id="3" name="Content Placeholder 2"/>
          <p:cNvSpPr>
            <a:spLocks noGrp="1"/>
          </p:cNvSpPr>
          <p:nvPr>
            <p:ph idx="1"/>
          </p:nvPr>
        </p:nvSpPr>
        <p:spPr>
          <a:xfrm>
            <a:off x="990600" y="1447800"/>
            <a:ext cx="7943088" cy="4800600"/>
          </a:xfrm>
        </p:spPr>
        <p:txBody>
          <a:bodyPr>
            <a:normAutofit/>
          </a:bodyPr>
          <a:lstStyle/>
          <a:p>
            <a:r>
              <a:rPr lang="en-US" sz="2000" dirty="0" smtClean="0">
                <a:solidFill>
                  <a:srgbClr val="FF0000"/>
                </a:solidFill>
              </a:rPr>
              <a:t>Select </a:t>
            </a:r>
            <a:r>
              <a:rPr lang="en-US" sz="2000" dirty="0" err="1" smtClean="0">
                <a:solidFill>
                  <a:srgbClr val="FF0000"/>
                </a:solidFill>
              </a:rPr>
              <a:t>First_Name,Last_Name,deptment_name,City</a:t>
            </a:r>
            <a:endParaRPr lang="en-US" sz="2000" dirty="0" smtClean="0">
              <a:solidFill>
                <a:srgbClr val="FF0000"/>
              </a:solidFill>
            </a:endParaRPr>
          </a:p>
          <a:p>
            <a:r>
              <a:rPr lang="en-US" sz="2000" dirty="0" smtClean="0">
                <a:solidFill>
                  <a:srgbClr val="FF0000"/>
                </a:solidFill>
              </a:rPr>
              <a:t>From employee inner joint</a:t>
            </a:r>
          </a:p>
          <a:p>
            <a:r>
              <a:rPr lang="en-US" sz="2000" dirty="0" smtClean="0">
                <a:solidFill>
                  <a:srgbClr val="FF0000"/>
                </a:solidFill>
              </a:rPr>
              <a:t>Department</a:t>
            </a:r>
          </a:p>
          <a:p>
            <a:r>
              <a:rPr lang="en-US" sz="2000" dirty="0" smtClean="0">
                <a:solidFill>
                  <a:srgbClr val="FF0000"/>
                </a:solidFill>
              </a:rPr>
              <a:t>On </a:t>
            </a:r>
            <a:r>
              <a:rPr lang="en-US" sz="2000" dirty="0" err="1" smtClean="0">
                <a:solidFill>
                  <a:srgbClr val="FF0000"/>
                </a:solidFill>
              </a:rPr>
              <a:t>Employee.Department_id</a:t>
            </a:r>
            <a:r>
              <a:rPr lang="en-US" sz="2000" dirty="0" smtClean="0">
                <a:solidFill>
                  <a:srgbClr val="FF0000"/>
                </a:solidFill>
              </a:rPr>
              <a:t>= </a:t>
            </a:r>
            <a:r>
              <a:rPr lang="en-US" sz="2000" dirty="0" err="1" smtClean="0">
                <a:solidFill>
                  <a:srgbClr val="FF0000"/>
                </a:solidFill>
              </a:rPr>
              <a:t>Department.Department_id</a:t>
            </a:r>
            <a:endParaRPr lang="en-US" sz="2000" dirty="0" smtClean="0">
              <a:solidFill>
                <a:srgbClr val="FF0000"/>
              </a:solidFill>
            </a:endParaRPr>
          </a:p>
          <a:p>
            <a:r>
              <a:rPr lang="en-US" sz="2000" dirty="0" smtClean="0">
                <a:solidFill>
                  <a:srgbClr val="FF0000"/>
                </a:solidFill>
              </a:rPr>
              <a:t>Inner join Location</a:t>
            </a:r>
          </a:p>
          <a:p>
            <a:r>
              <a:rPr lang="en-US" sz="2000" dirty="0" smtClean="0">
                <a:solidFill>
                  <a:srgbClr val="FF0000"/>
                </a:solidFill>
              </a:rPr>
              <a:t>On </a:t>
            </a:r>
            <a:r>
              <a:rPr lang="en-US" sz="2000" dirty="0" err="1" smtClean="0">
                <a:solidFill>
                  <a:srgbClr val="FF0000"/>
                </a:solidFill>
              </a:rPr>
              <a:t>Location.Location_id</a:t>
            </a:r>
            <a:r>
              <a:rPr lang="en-US" sz="2000" dirty="0" smtClean="0">
                <a:solidFill>
                  <a:srgbClr val="FF0000"/>
                </a:solidFill>
              </a:rPr>
              <a:t>= </a:t>
            </a:r>
            <a:r>
              <a:rPr lang="en-US" sz="2000" dirty="0" err="1" smtClean="0">
                <a:solidFill>
                  <a:srgbClr val="FF0000"/>
                </a:solidFill>
              </a:rPr>
              <a:t>Department.Location_id</a:t>
            </a:r>
            <a:endParaRPr lang="en-US" sz="2000" dirty="0">
              <a:solidFill>
                <a:srgbClr val="FF0000"/>
              </a:solidFill>
            </a:endParaRPr>
          </a:p>
        </p:txBody>
      </p:sp>
    </p:spTree>
    <p:extLst>
      <p:ext uri="{BB962C8B-B14F-4D97-AF65-F5344CB8AC3E}">
        <p14:creationId xmlns:p14="http://schemas.microsoft.com/office/powerpoint/2010/main" val="6444139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rgbClr val="00B0F0"/>
          </a:solidFill>
        </p:spPr>
        <p:txBody>
          <a:bodyPr>
            <a:normAutofit/>
          </a:bodyPr>
          <a:lstStyle/>
          <a:p>
            <a:r>
              <a:rPr lang="en-US" sz="4400" dirty="0" smtClean="0"/>
              <a:t>THANKS</a:t>
            </a:r>
            <a:endParaRPr lang="en-US" sz="4400" dirty="0"/>
          </a:p>
        </p:txBody>
      </p:sp>
      <p:pic>
        <p:nvPicPr>
          <p:cNvPr id="4" name="Content Placeholder 3" descr="Secret-life-of-a-PI.gif"/>
          <p:cNvPicPr>
            <a:picLocks noGrp="1" noChangeAspect="1"/>
          </p:cNvPicPr>
          <p:nvPr>
            <p:ph idx="1"/>
          </p:nvPr>
        </p:nvPicPr>
        <p:blipFill>
          <a:blip r:embed="rId3"/>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13807196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8543752"/>
              </p:ext>
            </p:extLst>
          </p:nvPr>
        </p:nvGraphicFramePr>
        <p:xfrm>
          <a:off x="1447800" y="152400"/>
          <a:ext cx="6096000" cy="30480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1000">
                <a:tc>
                  <a:txBody>
                    <a:bodyPr/>
                    <a:lstStyle/>
                    <a:p>
                      <a:r>
                        <a:rPr lang="en-US" dirty="0" smtClean="0"/>
                        <a:t>Company</a:t>
                      </a:r>
                      <a:r>
                        <a:rPr lang="en-US" baseline="0" dirty="0" smtClean="0"/>
                        <a:t> Name</a:t>
                      </a:r>
                      <a:endParaRPr lang="en-US" dirty="0"/>
                    </a:p>
                  </a:txBody>
                  <a:tcPr/>
                </a:tc>
                <a:tc>
                  <a:txBody>
                    <a:bodyPr/>
                    <a:lstStyle/>
                    <a:p>
                      <a:r>
                        <a:rPr lang="en-US" dirty="0" smtClean="0"/>
                        <a:t>Product_Name</a:t>
                      </a:r>
                      <a:endParaRPr lang="en-US" dirty="0"/>
                    </a:p>
                  </a:txBody>
                  <a:tcPr/>
                </a:tc>
                <a:extLst>
                  <a:ext uri="{0D108BD9-81ED-4DB2-BD59-A6C34878D82A}">
                    <a16:rowId xmlns:a16="http://schemas.microsoft.com/office/drawing/2014/main" val="10000"/>
                  </a:ext>
                </a:extLst>
              </a:tr>
              <a:tr h="381000">
                <a:tc>
                  <a:txBody>
                    <a:bodyPr/>
                    <a:lstStyle/>
                    <a:p>
                      <a:r>
                        <a:rPr lang="en-US" dirty="0" smtClean="0"/>
                        <a:t>Apple</a:t>
                      </a:r>
                      <a:endParaRPr lang="en-US" dirty="0"/>
                    </a:p>
                  </a:txBody>
                  <a:tcPr/>
                </a:tc>
                <a:tc>
                  <a:txBody>
                    <a:bodyPr/>
                    <a:lstStyle/>
                    <a:p>
                      <a:r>
                        <a:rPr lang="en-US" dirty="0" smtClean="0"/>
                        <a:t>Mac book</a:t>
                      </a:r>
                      <a:endParaRPr lang="en-US" dirty="0"/>
                    </a:p>
                  </a:txBody>
                  <a:tcPr/>
                </a:tc>
                <a:extLst>
                  <a:ext uri="{0D108BD9-81ED-4DB2-BD59-A6C34878D82A}">
                    <a16:rowId xmlns:a16="http://schemas.microsoft.com/office/drawing/2014/main" val="10001"/>
                  </a:ext>
                </a:extLst>
              </a:tr>
              <a:tr h="381000">
                <a:tc>
                  <a:txBody>
                    <a:bodyPr/>
                    <a:lstStyle/>
                    <a:p>
                      <a:r>
                        <a:rPr lang="en-US" dirty="0" smtClean="0"/>
                        <a:t>Sony</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2"/>
                  </a:ext>
                </a:extLst>
              </a:tr>
              <a:tr h="381000">
                <a:tc>
                  <a:txBody>
                    <a:bodyPr/>
                    <a:lstStyle/>
                    <a:p>
                      <a:r>
                        <a:rPr lang="en-US" dirty="0" smtClean="0"/>
                        <a:t>Apple</a:t>
                      </a:r>
                      <a:endParaRPr lang="en-US" dirty="0"/>
                    </a:p>
                  </a:txBody>
                  <a:tcPr/>
                </a:tc>
                <a:tc>
                  <a:txBody>
                    <a:bodyPr/>
                    <a:lstStyle/>
                    <a:p>
                      <a:r>
                        <a:rPr lang="en-US" dirty="0" smtClean="0"/>
                        <a:t>IPhone</a:t>
                      </a:r>
                      <a:r>
                        <a:rPr lang="en-US" baseline="0" dirty="0" smtClean="0"/>
                        <a:t> </a:t>
                      </a:r>
                      <a:endParaRPr lang="en-US" dirty="0"/>
                    </a:p>
                  </a:txBody>
                  <a:tcPr/>
                </a:tc>
                <a:extLst>
                  <a:ext uri="{0D108BD9-81ED-4DB2-BD59-A6C34878D82A}">
                    <a16:rowId xmlns:a16="http://schemas.microsoft.com/office/drawing/2014/main" val="10003"/>
                  </a:ext>
                </a:extLst>
              </a:tr>
              <a:tr h="381000">
                <a:tc>
                  <a:txBody>
                    <a:bodyPr/>
                    <a:lstStyle/>
                    <a:p>
                      <a:r>
                        <a:rPr lang="en-US" dirty="0" smtClean="0"/>
                        <a:t>Apple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TV</a:t>
                      </a:r>
                    </a:p>
                  </a:txBody>
                  <a:tcPr/>
                </a:tc>
                <a:extLst>
                  <a:ext uri="{0D108BD9-81ED-4DB2-BD59-A6C34878D82A}">
                    <a16:rowId xmlns:a16="http://schemas.microsoft.com/office/drawing/2014/main" val="10004"/>
                  </a:ext>
                </a:extLst>
              </a:tr>
              <a:tr h="381000">
                <a:tc>
                  <a:txBody>
                    <a:bodyPr/>
                    <a:lstStyle/>
                    <a:p>
                      <a:r>
                        <a:rPr lang="en-US" dirty="0" smtClean="0"/>
                        <a:t>Apple</a:t>
                      </a:r>
                      <a:endParaRPr lang="en-US" dirty="0"/>
                    </a:p>
                  </a:txBody>
                  <a:tcPr/>
                </a:tc>
                <a:tc>
                  <a:txBody>
                    <a:bodyPr/>
                    <a:lstStyle/>
                    <a:p>
                      <a:r>
                        <a:rPr lang="en-US" dirty="0" smtClean="0"/>
                        <a:t>iPad</a:t>
                      </a:r>
                      <a:endParaRPr lang="en-US" dirty="0"/>
                    </a:p>
                  </a:txBody>
                  <a:tcPr/>
                </a:tc>
                <a:extLst>
                  <a:ext uri="{0D108BD9-81ED-4DB2-BD59-A6C34878D82A}">
                    <a16:rowId xmlns:a16="http://schemas.microsoft.com/office/drawing/2014/main" val="10005"/>
                  </a:ext>
                </a:extLst>
              </a:tr>
              <a:tr h="381000">
                <a:tc>
                  <a:txBody>
                    <a:bodyPr/>
                    <a:lstStyle/>
                    <a:p>
                      <a:r>
                        <a:rPr lang="en-US" dirty="0" smtClean="0"/>
                        <a:t>Samsung</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6"/>
                  </a:ext>
                </a:extLst>
              </a:tr>
              <a:tr h="381000">
                <a:tc>
                  <a:txBody>
                    <a:bodyPr/>
                    <a:lstStyle/>
                    <a:p>
                      <a:r>
                        <a:rPr lang="en-US" dirty="0" smtClean="0"/>
                        <a:t>Samsung</a:t>
                      </a:r>
                      <a:endParaRPr lang="en-US" dirty="0"/>
                    </a:p>
                  </a:txBody>
                  <a:tcPr/>
                </a:tc>
                <a:tc>
                  <a:txBody>
                    <a:bodyPr/>
                    <a:lstStyle/>
                    <a:p>
                      <a:r>
                        <a:rPr lang="en-US" dirty="0" smtClean="0"/>
                        <a:t>Galaxy</a:t>
                      </a:r>
                      <a:endParaRPr lang="en-US" dirty="0"/>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59806394"/>
              </p:ext>
            </p:extLst>
          </p:nvPr>
        </p:nvGraphicFramePr>
        <p:xfrm>
          <a:off x="1371600" y="342900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err="1" smtClean="0"/>
                        <a:t>Product_Nmae</a:t>
                      </a:r>
                      <a:endParaRPr lang="en-US" dirty="0"/>
                    </a:p>
                  </a:txBody>
                  <a:tcPr/>
                </a:tc>
                <a:tc>
                  <a:txBody>
                    <a:bodyPr/>
                    <a:lstStyle/>
                    <a:p>
                      <a:r>
                        <a:rPr lang="en-US" dirty="0" smtClean="0"/>
                        <a:t>Price</a:t>
                      </a:r>
                      <a:endParaRPr lang="en-US" dirty="0"/>
                    </a:p>
                  </a:txBody>
                  <a:tcPr/>
                </a:tc>
                <a:extLst>
                  <a:ext uri="{0D108BD9-81ED-4DB2-BD59-A6C34878D82A}">
                    <a16:rowId xmlns:a16="http://schemas.microsoft.com/office/drawing/2014/main" val="10000"/>
                  </a:ext>
                </a:extLst>
              </a:tr>
              <a:tr h="370840">
                <a:tc>
                  <a:txBody>
                    <a:bodyPr/>
                    <a:lstStyle/>
                    <a:p>
                      <a:r>
                        <a:rPr lang="en-US" dirty="0" smtClean="0"/>
                        <a:t>IPhone 6</a:t>
                      </a:r>
                      <a:endParaRPr lang="en-US" dirty="0"/>
                    </a:p>
                  </a:txBody>
                  <a:tcPr/>
                </a:tc>
                <a:tc>
                  <a:txBody>
                    <a:bodyPr/>
                    <a:lstStyle/>
                    <a:p>
                      <a:r>
                        <a:rPr lang="en-US" dirty="0" smtClean="0"/>
                        <a:t>600</a:t>
                      </a:r>
                      <a:endParaRPr lang="en-US" dirty="0"/>
                    </a:p>
                  </a:txBody>
                  <a:tcPr/>
                </a:tc>
                <a:extLst>
                  <a:ext uri="{0D108BD9-81ED-4DB2-BD59-A6C34878D82A}">
                    <a16:rowId xmlns:a16="http://schemas.microsoft.com/office/drawing/2014/main" val="10001"/>
                  </a:ext>
                </a:extLst>
              </a:tr>
              <a:tr h="370840">
                <a:tc>
                  <a:txBody>
                    <a:bodyPr/>
                    <a:lstStyle/>
                    <a:p>
                      <a:r>
                        <a:rPr lang="en-US" dirty="0" smtClean="0"/>
                        <a:t>IPhone 7</a:t>
                      </a:r>
                      <a:endParaRPr lang="en-US" dirty="0"/>
                    </a:p>
                  </a:txBody>
                  <a:tcPr/>
                </a:tc>
                <a:tc>
                  <a:txBody>
                    <a:bodyPr/>
                    <a:lstStyle/>
                    <a:p>
                      <a:r>
                        <a:rPr lang="en-US" dirty="0" smtClean="0"/>
                        <a:t>800</a:t>
                      </a:r>
                      <a:endParaRPr lang="en-US" dirty="0"/>
                    </a:p>
                  </a:txBody>
                  <a:tcPr/>
                </a:tc>
                <a:extLst>
                  <a:ext uri="{0D108BD9-81ED-4DB2-BD59-A6C34878D82A}">
                    <a16:rowId xmlns:a16="http://schemas.microsoft.com/office/drawing/2014/main" val="10002"/>
                  </a:ext>
                </a:extLst>
              </a:tr>
              <a:tr h="370840">
                <a:tc>
                  <a:txBody>
                    <a:bodyPr/>
                    <a:lstStyle/>
                    <a:p>
                      <a:r>
                        <a:rPr lang="en-US" dirty="0" smtClean="0"/>
                        <a:t>Iphone5</a:t>
                      </a:r>
                      <a:r>
                        <a:rPr lang="en-US" baseline="0" dirty="0" smtClean="0"/>
                        <a:t> </a:t>
                      </a:r>
                      <a:endParaRPr lang="en-US" dirty="0"/>
                    </a:p>
                  </a:txBody>
                  <a:tcPr/>
                </a:tc>
                <a:tc>
                  <a:txBody>
                    <a:bodyPr/>
                    <a:lstStyle/>
                    <a:p>
                      <a:r>
                        <a:rPr lang="en-US" dirty="0" smtClean="0"/>
                        <a:t>200</a:t>
                      </a:r>
                      <a:endParaRPr lang="en-US" dirty="0"/>
                    </a:p>
                  </a:txBody>
                  <a:tcPr/>
                </a:tc>
                <a:extLst>
                  <a:ext uri="{0D108BD9-81ED-4DB2-BD59-A6C34878D82A}">
                    <a16:rowId xmlns:a16="http://schemas.microsoft.com/office/drawing/2014/main" val="10003"/>
                  </a:ext>
                </a:extLst>
              </a:tr>
              <a:tr h="370840">
                <a:tc>
                  <a:txBody>
                    <a:bodyPr/>
                    <a:lstStyle/>
                    <a:p>
                      <a:r>
                        <a:rPr lang="en-US" dirty="0" smtClean="0"/>
                        <a:t>IPhone 4</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10004"/>
                  </a:ext>
                </a:extLst>
              </a:tr>
              <a:tr h="370840">
                <a:tc>
                  <a:txBody>
                    <a:bodyPr/>
                    <a:lstStyle/>
                    <a:p>
                      <a:r>
                        <a:rPr lang="en-US" dirty="0" smtClean="0"/>
                        <a:t>Apple</a:t>
                      </a:r>
                      <a:r>
                        <a:rPr lang="en-US" baseline="0" dirty="0" smtClean="0"/>
                        <a:t> TV</a:t>
                      </a:r>
                      <a:endParaRPr lang="en-US" dirty="0"/>
                    </a:p>
                  </a:txBody>
                  <a:tcPr/>
                </a:tc>
                <a:tc>
                  <a:txBody>
                    <a:bodyPr/>
                    <a:lstStyle/>
                    <a:p>
                      <a:r>
                        <a:rPr lang="en-US" dirty="0" smtClean="0"/>
                        <a:t>2000</a:t>
                      </a:r>
                      <a:endParaRPr lang="en-US" dirty="0"/>
                    </a:p>
                  </a:txBody>
                  <a:tcPr/>
                </a:tc>
                <a:extLst>
                  <a:ext uri="{0D108BD9-81ED-4DB2-BD59-A6C34878D82A}">
                    <a16:rowId xmlns:a16="http://schemas.microsoft.com/office/drawing/2014/main" val="10005"/>
                  </a:ext>
                </a:extLst>
              </a:tr>
              <a:tr h="370840">
                <a:tc>
                  <a:txBody>
                    <a:bodyPr/>
                    <a:lstStyle/>
                    <a:p>
                      <a:r>
                        <a:rPr lang="en-US" dirty="0" smtClean="0"/>
                        <a:t>Samsung TV</a:t>
                      </a:r>
                      <a:endParaRPr lang="en-US" dirty="0"/>
                    </a:p>
                  </a:txBody>
                  <a:tcPr/>
                </a:tc>
                <a:tc>
                  <a:txBody>
                    <a:bodyPr/>
                    <a:lstStyle/>
                    <a:p>
                      <a:r>
                        <a:rPr lang="en-US" dirty="0" smtClean="0"/>
                        <a:t>3000</a:t>
                      </a:r>
                      <a:endParaRPr lang="en-US" dirty="0"/>
                    </a:p>
                  </a:txBody>
                  <a:tcPr/>
                </a:tc>
                <a:extLst>
                  <a:ext uri="{0D108BD9-81ED-4DB2-BD59-A6C34878D82A}">
                    <a16:rowId xmlns:a16="http://schemas.microsoft.com/office/drawing/2014/main" val="10006"/>
                  </a:ext>
                </a:extLst>
              </a:tr>
              <a:tr h="370840">
                <a:tc>
                  <a:txBody>
                    <a:bodyPr/>
                    <a:lstStyle/>
                    <a:p>
                      <a:r>
                        <a:rPr lang="en-US" dirty="0" smtClean="0"/>
                        <a:t>Sony TV</a:t>
                      </a:r>
                      <a:endParaRPr lang="en-US" dirty="0"/>
                    </a:p>
                  </a:txBody>
                  <a:tcPr/>
                </a:tc>
                <a:tc>
                  <a:txBody>
                    <a:bodyPr/>
                    <a:lstStyle/>
                    <a:p>
                      <a:r>
                        <a:rPr lang="en-US" dirty="0" smtClean="0"/>
                        <a:t>2200</a:t>
                      </a:r>
                      <a:endParaRPr lang="en-US" dirty="0"/>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7848600" y="2590800"/>
            <a:ext cx="990600" cy="1200329"/>
          </a:xfrm>
          <a:prstGeom prst="rect">
            <a:avLst/>
          </a:prstGeom>
          <a:noFill/>
          <a:ln>
            <a:solidFill>
              <a:srgbClr val="FF0000"/>
            </a:solidFill>
          </a:ln>
        </p:spPr>
        <p:txBody>
          <a:bodyPr wrap="square" rtlCol="0">
            <a:spAutoFit/>
          </a:bodyPr>
          <a:lstStyle/>
          <a:p>
            <a:r>
              <a:rPr lang="en-US" dirty="0" smtClean="0">
                <a:solidFill>
                  <a:srgbClr val="FF0000"/>
                </a:solidFill>
              </a:rPr>
              <a:t>Find out lowest price iPhone</a:t>
            </a:r>
            <a:endParaRPr lang="en-US" dirty="0">
              <a:solidFill>
                <a:srgbClr val="FF0000"/>
              </a:solidFill>
            </a:endParaRPr>
          </a:p>
        </p:txBody>
      </p:sp>
      <p:sp>
        <p:nvSpPr>
          <p:cNvPr id="7" name="TextBox 6"/>
          <p:cNvSpPr txBox="1"/>
          <p:nvPr/>
        </p:nvSpPr>
        <p:spPr>
          <a:xfrm>
            <a:off x="7772400" y="4572000"/>
            <a:ext cx="990600" cy="646331"/>
          </a:xfrm>
          <a:prstGeom prst="rect">
            <a:avLst/>
          </a:prstGeom>
          <a:noFill/>
          <a:ln>
            <a:solidFill>
              <a:schemeClr val="tx1"/>
            </a:solidFill>
          </a:ln>
        </p:spPr>
        <p:txBody>
          <a:bodyPr wrap="square" rtlCol="0">
            <a:spAutoFit/>
          </a:bodyPr>
          <a:lstStyle/>
          <a:p>
            <a:r>
              <a:rPr lang="en-US" dirty="0" smtClean="0"/>
              <a:t>Table2: Price</a:t>
            </a:r>
            <a:endParaRPr lang="en-US" dirty="0"/>
          </a:p>
        </p:txBody>
      </p:sp>
      <p:sp>
        <p:nvSpPr>
          <p:cNvPr id="8" name="TextBox 7"/>
          <p:cNvSpPr txBox="1"/>
          <p:nvPr/>
        </p:nvSpPr>
        <p:spPr>
          <a:xfrm>
            <a:off x="7696200" y="228600"/>
            <a:ext cx="1143000" cy="646331"/>
          </a:xfrm>
          <a:prstGeom prst="rect">
            <a:avLst/>
          </a:prstGeom>
          <a:noFill/>
          <a:ln>
            <a:solidFill>
              <a:schemeClr val="tx1"/>
            </a:solidFill>
          </a:ln>
        </p:spPr>
        <p:txBody>
          <a:bodyPr wrap="square" rtlCol="0">
            <a:spAutoFit/>
          </a:bodyPr>
          <a:lstStyle/>
          <a:p>
            <a:r>
              <a:rPr lang="en-US" dirty="0" smtClean="0"/>
              <a:t>Table 1: Company</a:t>
            </a:r>
            <a:endParaRPr lang="en-US" dirty="0"/>
          </a:p>
        </p:txBody>
      </p:sp>
    </p:spTree>
    <p:extLst>
      <p:ext uri="{BB962C8B-B14F-4D97-AF65-F5344CB8AC3E}">
        <p14:creationId xmlns:p14="http://schemas.microsoft.com/office/powerpoint/2010/main" val="24826728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66800" y="1447800"/>
            <a:ext cx="7866888" cy="4800600"/>
          </a:xfrm>
        </p:spPr>
        <p:txBody>
          <a:bodyPr>
            <a:normAutofit/>
          </a:bodyPr>
          <a:lstStyle/>
          <a:p>
            <a:r>
              <a:rPr lang="en-US" dirty="0" smtClean="0"/>
              <a:t>Syntax:</a:t>
            </a:r>
          </a:p>
          <a:p>
            <a:r>
              <a:rPr lang="en-US" sz="2200" dirty="0" smtClean="0">
                <a:solidFill>
                  <a:srgbClr val="FF0000"/>
                </a:solidFill>
              </a:rPr>
              <a:t>Select product_Name, min(price)</a:t>
            </a:r>
          </a:p>
          <a:p>
            <a:r>
              <a:rPr lang="en-US" sz="2200" dirty="0" smtClean="0">
                <a:solidFill>
                  <a:srgbClr val="FF0000"/>
                </a:solidFill>
              </a:rPr>
              <a:t>From company </a:t>
            </a:r>
          </a:p>
          <a:p>
            <a:r>
              <a:rPr lang="en-US" sz="2200" dirty="0" smtClean="0">
                <a:solidFill>
                  <a:srgbClr val="00B050"/>
                </a:solidFill>
              </a:rPr>
              <a:t>Inner join </a:t>
            </a:r>
          </a:p>
          <a:p>
            <a:r>
              <a:rPr lang="en-US" sz="2200" dirty="0" smtClean="0">
                <a:solidFill>
                  <a:srgbClr val="FF0000"/>
                </a:solidFill>
              </a:rPr>
              <a:t>Price</a:t>
            </a:r>
          </a:p>
          <a:p>
            <a:r>
              <a:rPr lang="en-US" sz="2200" dirty="0" smtClean="0">
                <a:solidFill>
                  <a:srgbClr val="FF0000"/>
                </a:solidFill>
              </a:rPr>
              <a:t>ON </a:t>
            </a:r>
            <a:r>
              <a:rPr lang="en-US" sz="2200" dirty="0" err="1" smtClean="0">
                <a:solidFill>
                  <a:srgbClr val="FF0000"/>
                </a:solidFill>
              </a:rPr>
              <a:t>Company.product_Name</a:t>
            </a:r>
            <a:r>
              <a:rPr lang="en-US" sz="2200" dirty="0" smtClean="0">
                <a:solidFill>
                  <a:srgbClr val="FF0000"/>
                </a:solidFill>
              </a:rPr>
              <a:t>=Price.</a:t>
            </a:r>
            <a:r>
              <a:rPr lang="en-US" sz="2200" dirty="0">
                <a:solidFill>
                  <a:srgbClr val="FF0000"/>
                </a:solidFill>
              </a:rPr>
              <a:t> </a:t>
            </a:r>
            <a:r>
              <a:rPr lang="en-US" sz="2200" dirty="0" smtClean="0">
                <a:solidFill>
                  <a:srgbClr val="FF0000"/>
                </a:solidFill>
              </a:rPr>
              <a:t>product_Name</a:t>
            </a:r>
          </a:p>
          <a:p>
            <a:r>
              <a:rPr lang="en-US" sz="2200" dirty="0" smtClean="0">
                <a:solidFill>
                  <a:srgbClr val="00B050"/>
                </a:solidFill>
              </a:rPr>
              <a:t>Group by product_name</a:t>
            </a:r>
          </a:p>
          <a:p>
            <a:r>
              <a:rPr lang="en-US" sz="2200" dirty="0" smtClean="0">
                <a:solidFill>
                  <a:srgbClr val="00B0F0"/>
                </a:solidFill>
              </a:rPr>
              <a:t>Where product_name = </a:t>
            </a:r>
            <a:r>
              <a:rPr lang="en-US" sz="2200" dirty="0" err="1" smtClean="0">
                <a:solidFill>
                  <a:srgbClr val="00B0F0"/>
                </a:solidFill>
              </a:rPr>
              <a:t>Iphone</a:t>
            </a:r>
            <a:endParaRPr lang="en-US" sz="2200" dirty="0" smtClean="0">
              <a:solidFill>
                <a:srgbClr val="00B0F0"/>
              </a:solidFill>
            </a:endParaRPr>
          </a:p>
          <a:p>
            <a:r>
              <a:rPr lang="en-US" sz="2200" dirty="0" smtClean="0">
                <a:solidFill>
                  <a:srgbClr val="00B050"/>
                </a:solidFill>
              </a:rPr>
              <a:t>Having </a:t>
            </a:r>
            <a:r>
              <a:rPr lang="en-US" sz="2200" dirty="0">
                <a:solidFill>
                  <a:srgbClr val="00B050"/>
                </a:solidFill>
              </a:rPr>
              <a:t>min(price)</a:t>
            </a:r>
          </a:p>
          <a:p>
            <a:endParaRPr lang="en-US" dirty="0" smtClean="0"/>
          </a:p>
          <a:p>
            <a:endParaRPr lang="en-US" dirty="0"/>
          </a:p>
          <a:p>
            <a:endParaRPr lang="en-US" dirty="0" smtClean="0"/>
          </a:p>
        </p:txBody>
      </p:sp>
    </p:spTree>
    <p:extLst>
      <p:ext uri="{BB962C8B-B14F-4D97-AF65-F5344CB8AC3E}">
        <p14:creationId xmlns:p14="http://schemas.microsoft.com/office/powerpoint/2010/main" val="372557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68" y="838200"/>
            <a:ext cx="8122920" cy="4876798"/>
          </a:xfrm>
        </p:spPr>
      </p:pic>
      <p:sp>
        <p:nvSpPr>
          <p:cNvPr id="5" name="Title 1"/>
          <p:cNvSpPr txBox="1">
            <a:spLocks/>
          </p:cNvSpPr>
          <p:nvPr/>
        </p:nvSpPr>
        <p:spPr>
          <a:xfrm>
            <a:off x="1435608" y="42770"/>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a:p>
        </p:txBody>
      </p:sp>
    </p:spTree>
    <p:extLst>
      <p:ext uri="{BB962C8B-B14F-4D97-AF65-F5344CB8AC3E}">
        <p14:creationId xmlns:p14="http://schemas.microsoft.com/office/powerpoint/2010/main" val="2250709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department name </a:t>
            </a:r>
            <a:r>
              <a:rPr lang="en-US" dirty="0" err="1" smtClean="0"/>
              <a:t>name</a:t>
            </a:r>
            <a:r>
              <a:rPr lang="en-US" dirty="0" smtClean="0"/>
              <a:t> with more than 5 employee</a:t>
            </a:r>
            <a:endParaRPr lang="en-US" dirty="0"/>
          </a:p>
        </p:txBody>
      </p:sp>
      <p:sp>
        <p:nvSpPr>
          <p:cNvPr id="3" name="Content Placeholder 2"/>
          <p:cNvSpPr>
            <a:spLocks noGrp="1"/>
          </p:cNvSpPr>
          <p:nvPr>
            <p:ph idx="1"/>
          </p:nvPr>
        </p:nvSpPr>
        <p:spPr>
          <a:xfrm>
            <a:off x="1435608" y="2438400"/>
            <a:ext cx="7498080" cy="3810000"/>
          </a:xfrm>
        </p:spPr>
        <p:txBody>
          <a:bodyPr/>
          <a:lstStyle/>
          <a:p>
            <a:r>
              <a:rPr lang="en-US" sz="2000" dirty="0" smtClean="0">
                <a:solidFill>
                  <a:srgbClr val="FF0000"/>
                </a:solidFill>
              </a:rPr>
              <a:t>Select </a:t>
            </a:r>
            <a:r>
              <a:rPr lang="en-US" sz="2000" dirty="0" err="1" smtClean="0">
                <a:solidFill>
                  <a:srgbClr val="FF0000"/>
                </a:solidFill>
              </a:rPr>
              <a:t>department_name</a:t>
            </a:r>
            <a:r>
              <a:rPr lang="en-US" sz="2000" dirty="0" smtClean="0">
                <a:solidFill>
                  <a:srgbClr val="FF0000"/>
                </a:solidFill>
              </a:rPr>
              <a:t>, count(</a:t>
            </a:r>
            <a:r>
              <a:rPr lang="en-US" sz="2000" dirty="0" err="1" smtClean="0">
                <a:solidFill>
                  <a:srgbClr val="FF0000"/>
                </a:solidFill>
              </a:rPr>
              <a:t>employee_id</a:t>
            </a:r>
            <a:r>
              <a:rPr lang="en-US" sz="2000" dirty="0" smtClean="0">
                <a:solidFill>
                  <a:srgbClr val="FF0000"/>
                </a:solidFill>
              </a:rPr>
              <a:t>)</a:t>
            </a:r>
          </a:p>
          <a:p>
            <a:r>
              <a:rPr lang="en-US" sz="2000" dirty="0" smtClean="0">
                <a:solidFill>
                  <a:srgbClr val="FF0000"/>
                </a:solidFill>
              </a:rPr>
              <a:t>From employees inner join departments</a:t>
            </a:r>
          </a:p>
          <a:p>
            <a:r>
              <a:rPr lang="en-US" sz="2000" dirty="0" smtClean="0">
                <a:solidFill>
                  <a:srgbClr val="FF0000"/>
                </a:solidFill>
              </a:rPr>
              <a:t>ON </a:t>
            </a:r>
            <a:r>
              <a:rPr lang="en-US" sz="2000" dirty="0" err="1" smtClean="0">
                <a:solidFill>
                  <a:srgbClr val="FF0000"/>
                </a:solidFill>
              </a:rPr>
              <a:t>employees.department_id</a:t>
            </a:r>
            <a:r>
              <a:rPr lang="en-US" sz="2000" dirty="0" smtClean="0">
                <a:solidFill>
                  <a:srgbClr val="FF0000"/>
                </a:solidFill>
              </a:rPr>
              <a:t>=</a:t>
            </a:r>
            <a:r>
              <a:rPr lang="en-US" sz="2000" dirty="0" err="1" smtClean="0">
                <a:solidFill>
                  <a:srgbClr val="FF0000"/>
                </a:solidFill>
              </a:rPr>
              <a:t>depatments.department_id</a:t>
            </a:r>
            <a:endParaRPr lang="en-US" sz="2000" dirty="0" smtClean="0">
              <a:solidFill>
                <a:srgbClr val="FF0000"/>
              </a:solidFill>
            </a:endParaRPr>
          </a:p>
          <a:p>
            <a:r>
              <a:rPr lang="en-US" sz="2000" dirty="0" smtClean="0">
                <a:solidFill>
                  <a:srgbClr val="FF0000"/>
                </a:solidFill>
              </a:rPr>
              <a:t>GROUP By </a:t>
            </a:r>
            <a:r>
              <a:rPr lang="en-US" sz="2000" dirty="0" err="1" smtClean="0">
                <a:solidFill>
                  <a:srgbClr val="FF0000"/>
                </a:solidFill>
              </a:rPr>
              <a:t>department_name</a:t>
            </a:r>
            <a:endParaRPr lang="en-US" sz="2000" dirty="0" smtClean="0">
              <a:solidFill>
                <a:srgbClr val="FF0000"/>
              </a:solidFill>
            </a:endParaRPr>
          </a:p>
          <a:p>
            <a:r>
              <a:rPr lang="en-US" sz="2000" dirty="0" smtClean="0">
                <a:solidFill>
                  <a:srgbClr val="FF0000"/>
                </a:solidFill>
              </a:rPr>
              <a:t>Having </a:t>
            </a:r>
            <a:r>
              <a:rPr lang="en-US" sz="2000" dirty="0">
                <a:solidFill>
                  <a:srgbClr val="FF0000"/>
                </a:solidFill>
              </a:rPr>
              <a:t>count(</a:t>
            </a:r>
            <a:r>
              <a:rPr lang="en-US" sz="2000" dirty="0" err="1">
                <a:solidFill>
                  <a:srgbClr val="FF0000"/>
                </a:solidFill>
              </a:rPr>
              <a:t>employee_id</a:t>
            </a:r>
            <a:r>
              <a:rPr lang="en-US" sz="2000" dirty="0" smtClean="0">
                <a:solidFill>
                  <a:srgbClr val="FF0000"/>
                </a:solidFill>
              </a:rPr>
              <a:t>)&gt; 5</a:t>
            </a:r>
            <a:endParaRPr lang="en-US" sz="2000" dirty="0">
              <a:solidFill>
                <a:srgbClr val="FF0000"/>
              </a:solidFill>
            </a:endParaRPr>
          </a:p>
          <a:p>
            <a:endParaRPr lang="en-US" dirty="0" smtClean="0"/>
          </a:p>
          <a:p>
            <a:endParaRPr lang="en-US" dirty="0" smtClean="0"/>
          </a:p>
        </p:txBody>
      </p:sp>
    </p:spTree>
    <p:extLst>
      <p:ext uri="{BB962C8B-B14F-4D97-AF65-F5344CB8AC3E}">
        <p14:creationId xmlns:p14="http://schemas.microsoft.com/office/powerpoint/2010/main" val="36234338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pPr marL="596646" indent="-514350">
              <a:buFont typeface="+mj-lt"/>
              <a:buAutoNum type="arabicPeriod"/>
            </a:pPr>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r>
              <a:rPr lang="en-US" dirty="0" smtClean="0"/>
              <a:t>Filter row with having using aggregate function</a:t>
            </a:r>
          </a:p>
          <a:p>
            <a:pPr lvl="1"/>
            <a:r>
              <a:rPr lang="en-US" sz="1600" dirty="0">
                <a:solidFill>
                  <a:srgbClr val="FF0000"/>
                </a:solidFill>
              </a:rPr>
              <a:t>SELECT</a:t>
            </a:r>
            <a:r>
              <a:rPr lang="en-US" sz="1600" b="1" dirty="0">
                <a:solidFill>
                  <a:srgbClr val="FF0000"/>
                </a:solidFill>
              </a:rPr>
              <a:t> </a:t>
            </a:r>
            <a:r>
              <a:rPr lang="en-US" sz="1600" dirty="0" err="1">
                <a:solidFill>
                  <a:srgbClr val="FF0000"/>
                </a:solidFill>
              </a:rPr>
              <a:t>Department_id</a:t>
            </a:r>
            <a:r>
              <a:rPr lang="en-US" sz="1600" dirty="0">
                <a:solidFill>
                  <a:srgbClr val="FF0000"/>
                </a:solidFill>
              </a:rPr>
              <a:t>, AVG(Salary)</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3591002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p:txBody>
      </p:sp>
    </p:spTree>
    <p:extLst>
      <p:ext uri="{BB962C8B-B14F-4D97-AF65-F5344CB8AC3E}">
        <p14:creationId xmlns:p14="http://schemas.microsoft.com/office/powerpoint/2010/main" val="31888895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200" dirty="0">
                <a:solidFill>
                  <a:srgbClr val="00B050"/>
                </a:solidFill>
              </a:rPr>
              <a:t>HAVING – Filters rows from created groups.(FILTER GROUP DATA)</a:t>
            </a:r>
          </a:p>
          <a:p>
            <a:pPr lvl="1"/>
            <a:r>
              <a:rPr lang="en-US" sz="2400" dirty="0"/>
              <a:t>Find the departments that has more than 5 employees.</a:t>
            </a:r>
          </a:p>
          <a:p>
            <a:pPr lvl="1"/>
            <a:r>
              <a:rPr lang="en-US" sz="1600" dirty="0">
                <a:solidFill>
                  <a:srgbClr val="FF0000"/>
                </a:solidFill>
              </a:rPr>
              <a:t>SELECT </a:t>
            </a:r>
            <a:r>
              <a:rPr lang="en-US" sz="1600" dirty="0" err="1">
                <a:solidFill>
                  <a:srgbClr val="FF0000"/>
                </a:solidFill>
              </a:rPr>
              <a:t>Department_id</a:t>
            </a:r>
            <a:r>
              <a:rPr lang="en-US" sz="1600" dirty="0">
                <a:solidFill>
                  <a:srgbClr val="FF0000"/>
                </a:solidFill>
              </a:rPr>
              <a:t>, COUNT(</a:t>
            </a:r>
            <a:r>
              <a:rPr lang="en-US" sz="1600" dirty="0" err="1">
                <a:solidFill>
                  <a:srgbClr val="FF0000"/>
                </a:solidFill>
              </a:rPr>
              <a:t>employee_id</a:t>
            </a:r>
            <a:r>
              <a:rPr lang="en-US" sz="1600" dirty="0">
                <a:solidFill>
                  <a:srgbClr val="FF0000"/>
                </a:solidFill>
              </a:rPr>
              <a:t>)</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endParaRPr lang="en-US" sz="1600" dirty="0">
              <a:solidFill>
                <a:srgbClr val="FF0000"/>
              </a:solidFill>
            </a:endParaRP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0453437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a:t>
            </a:r>
            <a:r>
              <a:rPr lang="en-US" dirty="0" smtClean="0">
                <a:solidFill>
                  <a:srgbClr val="00B050"/>
                </a:solidFill>
              </a:rPr>
              <a:t>any</a:t>
            </a:r>
            <a:r>
              <a:rPr lang="en-US" dirty="0" smtClean="0"/>
              <a:t> data row</a:t>
            </a:r>
          </a:p>
          <a:p>
            <a:r>
              <a:rPr lang="en-US" dirty="0" smtClean="0"/>
              <a:t>Having filter </a:t>
            </a:r>
            <a:r>
              <a:rPr lang="en-US" dirty="0" smtClean="0">
                <a:solidFill>
                  <a:srgbClr val="00B050"/>
                </a:solidFill>
              </a:rPr>
              <a:t>only group </a:t>
            </a:r>
            <a:r>
              <a:rPr lang="en-US" dirty="0" smtClean="0"/>
              <a:t>data row</a:t>
            </a:r>
            <a:endParaRPr lang="en-US" dirty="0"/>
          </a:p>
        </p:txBody>
      </p:sp>
    </p:spTree>
    <p:extLst>
      <p:ext uri="{BB962C8B-B14F-4D97-AF65-F5344CB8AC3E}">
        <p14:creationId xmlns:p14="http://schemas.microsoft.com/office/powerpoint/2010/main" val="13512210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381000"/>
            <a:ext cx="8839200" cy="6248400"/>
          </a:xfrm>
          <a:prstGeom prst="rect">
            <a:avLst/>
          </a:prstGeom>
        </p:spPr>
      </p:pic>
      <p:sp>
        <p:nvSpPr>
          <p:cNvPr id="6" name="TextBox 5"/>
          <p:cNvSpPr txBox="1"/>
          <p:nvPr/>
        </p:nvSpPr>
        <p:spPr>
          <a:xfrm>
            <a:off x="2895600" y="4343400"/>
            <a:ext cx="114300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608269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on </a:t>
            </a:r>
            <a:r>
              <a:rPr lang="en-US" dirty="0" smtClean="0"/>
              <a:t>Outer </a:t>
            </a:r>
            <a:r>
              <a:rPr lang="en-US" dirty="0"/>
              <a:t>Join</a:t>
            </a:r>
          </a:p>
        </p:txBody>
      </p:sp>
      <p:sp>
        <p:nvSpPr>
          <p:cNvPr id="3" name="Content Placeholder 2"/>
          <p:cNvSpPr>
            <a:spLocks noGrp="1"/>
          </p:cNvSpPr>
          <p:nvPr>
            <p:ph idx="1"/>
          </p:nvPr>
        </p:nvSpPr>
        <p:spPr>
          <a:xfrm>
            <a:off x="1143000" y="2209800"/>
            <a:ext cx="7848600" cy="2667000"/>
          </a:xfrm>
        </p:spPr>
        <p:txBody>
          <a:bodyPr>
            <a:normAutofit/>
          </a:bodyPr>
          <a:lstStyle/>
          <a:p>
            <a:r>
              <a:rPr lang="en-US" sz="2000" dirty="0" smtClean="0">
                <a:solidFill>
                  <a:srgbClr val="FF0000"/>
                </a:solidFill>
              </a:rPr>
              <a:t>SELECT </a:t>
            </a:r>
            <a:r>
              <a:rPr lang="en-US" sz="2000" dirty="0" err="1">
                <a:solidFill>
                  <a:srgbClr val="FF0000"/>
                </a:solidFill>
              </a:rPr>
              <a:t>department_name</a:t>
            </a:r>
            <a:r>
              <a:rPr lang="en-US" sz="2000" dirty="0">
                <a:solidFill>
                  <a:srgbClr val="FF0000"/>
                </a:solidFill>
              </a:rPr>
              <a:t>, Count(</a:t>
            </a:r>
            <a:r>
              <a:rPr lang="en-US" sz="2000" dirty="0" err="1">
                <a:solidFill>
                  <a:srgbClr val="FF0000"/>
                </a:solidFill>
              </a:rPr>
              <a:t>employee_id</a:t>
            </a:r>
            <a:r>
              <a:rPr lang="en-US" sz="2000" dirty="0">
                <a:solidFill>
                  <a:srgbClr val="FF0000"/>
                </a:solidFill>
              </a:rPr>
              <a:t>)</a:t>
            </a:r>
          </a:p>
          <a:p>
            <a:r>
              <a:rPr lang="en-US" sz="2000" dirty="0">
                <a:solidFill>
                  <a:srgbClr val="FF0000"/>
                </a:solidFill>
              </a:rPr>
              <a:t>FROM employees </a:t>
            </a:r>
            <a:endParaRPr lang="en-US" sz="2000" dirty="0" smtClean="0">
              <a:solidFill>
                <a:srgbClr val="FF0000"/>
              </a:solidFill>
            </a:endParaRPr>
          </a:p>
          <a:p>
            <a:r>
              <a:rPr lang="en-US" sz="2000" dirty="0" smtClean="0">
                <a:solidFill>
                  <a:srgbClr val="00B050"/>
                </a:solidFill>
              </a:rPr>
              <a:t>Left </a:t>
            </a:r>
            <a:r>
              <a:rPr lang="en-US" sz="2000" dirty="0">
                <a:solidFill>
                  <a:srgbClr val="00B050"/>
                </a:solidFill>
              </a:rPr>
              <a:t>join </a:t>
            </a:r>
            <a:r>
              <a:rPr lang="en-US" sz="2000" dirty="0">
                <a:solidFill>
                  <a:srgbClr val="FF0000"/>
                </a:solidFill>
              </a:rPr>
              <a:t>departments</a:t>
            </a:r>
          </a:p>
          <a:p>
            <a:r>
              <a:rPr lang="en-US" sz="2000" dirty="0">
                <a:solidFill>
                  <a:srgbClr val="FF0000"/>
                </a:solidFill>
              </a:rPr>
              <a:t>ON </a:t>
            </a:r>
            <a:r>
              <a:rPr lang="en-US" sz="2000" dirty="0" err="1">
                <a:solidFill>
                  <a:srgbClr val="FF0000"/>
                </a:solidFill>
              </a:rPr>
              <a:t>departments.department_id</a:t>
            </a:r>
            <a:r>
              <a:rPr lang="en-US" sz="2000" dirty="0">
                <a:solidFill>
                  <a:srgbClr val="FF0000"/>
                </a:solidFill>
              </a:rPr>
              <a:t> = </a:t>
            </a:r>
            <a:r>
              <a:rPr lang="en-US" sz="2000" dirty="0" err="1">
                <a:solidFill>
                  <a:srgbClr val="FF0000"/>
                </a:solidFill>
              </a:rPr>
              <a:t>employees.department_id</a:t>
            </a:r>
            <a:endParaRPr lang="en-US" sz="2000" dirty="0">
              <a:solidFill>
                <a:srgbClr val="FF0000"/>
              </a:solidFill>
            </a:endParaRPr>
          </a:p>
          <a:p>
            <a:r>
              <a:rPr lang="en-US" sz="2000" dirty="0">
                <a:solidFill>
                  <a:srgbClr val="FF0000"/>
                </a:solidFill>
              </a:rPr>
              <a:t>GROUP By </a:t>
            </a:r>
            <a:r>
              <a:rPr lang="en-US" sz="2000" dirty="0" err="1">
                <a:solidFill>
                  <a:srgbClr val="FF0000"/>
                </a:solidFill>
              </a:rPr>
              <a:t>department_name</a:t>
            </a:r>
            <a:endParaRPr lang="en-US" sz="2000" dirty="0">
              <a:solidFill>
                <a:srgbClr val="FF0000"/>
              </a:solidFill>
            </a:endParaRPr>
          </a:p>
          <a:p>
            <a:r>
              <a:rPr lang="en-US" sz="2000" dirty="0">
                <a:solidFill>
                  <a:srgbClr val="FF0000"/>
                </a:solidFill>
              </a:rPr>
              <a:t>Having count(</a:t>
            </a:r>
            <a:r>
              <a:rPr lang="en-US" sz="2000" dirty="0" err="1">
                <a:solidFill>
                  <a:srgbClr val="FF0000"/>
                </a:solidFill>
              </a:rPr>
              <a:t>employee_id</a:t>
            </a:r>
            <a:r>
              <a:rPr lang="en-US" sz="2000" dirty="0">
                <a:solidFill>
                  <a:srgbClr val="FF0000"/>
                </a:solidFill>
              </a:rPr>
              <a:t>)&gt;5</a:t>
            </a:r>
          </a:p>
        </p:txBody>
      </p:sp>
    </p:spTree>
    <p:extLst>
      <p:ext uri="{BB962C8B-B14F-4D97-AF65-F5344CB8AC3E}">
        <p14:creationId xmlns:p14="http://schemas.microsoft.com/office/powerpoint/2010/main" val="7741193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 y="363120"/>
            <a:ext cx="8991600" cy="6131760"/>
          </a:xfrm>
          <a:prstGeom prst="rect">
            <a:avLst/>
          </a:prstGeom>
        </p:spPr>
      </p:pic>
    </p:spTree>
    <p:extLst>
      <p:ext uri="{BB962C8B-B14F-4D97-AF65-F5344CB8AC3E}">
        <p14:creationId xmlns:p14="http://schemas.microsoft.com/office/powerpoint/2010/main" val="28749889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 Rules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need combine </a:t>
            </a:r>
            <a:r>
              <a:rPr lang="en-US" dirty="0"/>
              <a:t>the </a:t>
            </a:r>
            <a:r>
              <a:rPr lang="en-US" dirty="0" smtClean="0"/>
              <a:t>result </a:t>
            </a:r>
            <a:r>
              <a:rPr lang="en-US" dirty="0"/>
              <a:t>of </a:t>
            </a:r>
            <a:r>
              <a:rPr lang="en-US" dirty="0">
                <a:solidFill>
                  <a:srgbClr val="FF0000"/>
                </a:solidFill>
              </a:rPr>
              <a:t>two or more SELECT </a:t>
            </a:r>
            <a:r>
              <a:rPr lang="en-US" dirty="0" smtClean="0">
                <a:solidFill>
                  <a:srgbClr val="FF0000"/>
                </a:solidFill>
              </a:rPr>
              <a:t>statements /Table.</a:t>
            </a:r>
            <a:endParaRPr lang="en-US" dirty="0">
              <a:solidFill>
                <a:srgbClr val="FF0000"/>
              </a:solidFill>
            </a:endParaRPr>
          </a:p>
          <a:p>
            <a:r>
              <a:rPr lang="en-US" dirty="0"/>
              <a:t>Each SELECT statement within UNION must have the </a:t>
            </a:r>
            <a:r>
              <a:rPr lang="en-US" dirty="0">
                <a:solidFill>
                  <a:srgbClr val="FF0000"/>
                </a:solidFill>
              </a:rPr>
              <a:t>same number of columns</a:t>
            </a:r>
          </a:p>
          <a:p>
            <a:r>
              <a:rPr lang="en-US" dirty="0"/>
              <a:t>The columns must also have </a:t>
            </a:r>
            <a:r>
              <a:rPr lang="en-US" dirty="0">
                <a:solidFill>
                  <a:srgbClr val="FF0000"/>
                </a:solidFill>
              </a:rPr>
              <a:t>similar data types</a:t>
            </a:r>
          </a:p>
          <a:p>
            <a:r>
              <a:rPr lang="en-US" dirty="0"/>
              <a:t>The columns in each SELECT statement must also be in the </a:t>
            </a:r>
            <a:r>
              <a:rPr lang="en-US" dirty="0">
                <a:solidFill>
                  <a:srgbClr val="FF0000"/>
                </a:solidFill>
              </a:rPr>
              <a:t>same </a:t>
            </a:r>
            <a:r>
              <a:rPr lang="en-US" dirty="0" smtClean="0">
                <a:solidFill>
                  <a:srgbClr val="FF0000"/>
                </a:solidFill>
              </a:rPr>
              <a:t>order</a:t>
            </a:r>
          </a:p>
          <a:p>
            <a:r>
              <a:rPr lang="en-US" dirty="0" smtClean="0">
                <a:solidFill>
                  <a:srgbClr val="FF0000"/>
                </a:solidFill>
              </a:rPr>
              <a:t>No duplicate vale</a:t>
            </a:r>
          </a:p>
          <a:p>
            <a:r>
              <a:rPr lang="en-US" dirty="0" smtClean="0">
                <a:solidFill>
                  <a:srgbClr val="00B050"/>
                </a:solidFill>
              </a:rPr>
              <a:t>If need duplicate vale use –</a:t>
            </a:r>
            <a:r>
              <a:rPr lang="en-US" dirty="0" smtClean="0">
                <a:solidFill>
                  <a:srgbClr val="FF0000"/>
                </a:solidFill>
              </a:rPr>
              <a:t>Union ALL</a:t>
            </a:r>
            <a:endParaRPr lang="en-US" dirty="0">
              <a:solidFill>
                <a:srgbClr val="FF0000"/>
              </a:solidFill>
            </a:endParaRPr>
          </a:p>
          <a:p>
            <a:endParaRPr lang="en-US" dirty="0"/>
          </a:p>
        </p:txBody>
      </p:sp>
    </p:spTree>
    <p:extLst>
      <p:ext uri="{BB962C8B-B14F-4D97-AF65-F5344CB8AC3E}">
        <p14:creationId xmlns:p14="http://schemas.microsoft.com/office/powerpoint/2010/main" val="18133269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sz="2400" dirty="0">
                <a:solidFill>
                  <a:srgbClr val="FF0000"/>
                </a:solidFill>
              </a:rPr>
              <a:t>SELECT </a:t>
            </a:r>
            <a:r>
              <a:rPr lang="en-US" sz="2400" i="1" dirty="0" smtClean="0">
                <a:solidFill>
                  <a:srgbClr val="FF0000"/>
                </a:solidFill>
              </a:rPr>
              <a:t>column_name1,</a:t>
            </a:r>
            <a:r>
              <a:rPr lang="en-US" sz="2400" dirty="0">
                <a:solidFill>
                  <a:srgbClr val="FF0000"/>
                </a:solidFill>
              </a:rPr>
              <a:t> </a:t>
            </a:r>
            <a:r>
              <a:rPr lang="en-US" sz="2400" i="1" dirty="0">
                <a:solidFill>
                  <a:srgbClr val="FF0000"/>
                </a:solidFill>
              </a:rPr>
              <a:t> </a:t>
            </a:r>
            <a:r>
              <a:rPr lang="en-US" sz="2400" i="1" dirty="0" smtClean="0">
                <a:solidFill>
                  <a:srgbClr val="FF0000"/>
                </a:solidFill>
              </a:rPr>
              <a:t>column_name2 </a:t>
            </a:r>
            <a:r>
              <a:rPr lang="en-US" sz="2400" dirty="0" smtClean="0">
                <a:solidFill>
                  <a:srgbClr val="FF0000"/>
                </a:solidFill>
              </a:rPr>
              <a:t>FROM</a:t>
            </a:r>
            <a:r>
              <a:rPr lang="en-US" sz="2400" dirty="0">
                <a:solidFill>
                  <a:srgbClr val="FF0000"/>
                </a:solidFill>
              </a:rPr>
              <a:t>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endParaRPr lang="en-US" sz="2400" i="1" dirty="0" smtClean="0">
              <a:solidFill>
                <a:srgbClr val="FF0000"/>
              </a:solidFill>
            </a:endParaRPr>
          </a:p>
          <a:p>
            <a:pPr marL="82296" indent="0">
              <a:buNone/>
            </a:pPr>
            <a:r>
              <a:rPr lang="en-US" sz="2400" i="1" dirty="0">
                <a:solidFill>
                  <a:srgbClr val="FF0000"/>
                </a:solidFill>
              </a:rPr>
              <a:t> </a:t>
            </a:r>
            <a:r>
              <a:rPr lang="en-US" sz="2400" i="1" dirty="0" smtClean="0">
                <a:solidFill>
                  <a:srgbClr val="FF0000"/>
                </a:solidFill>
              </a:rPr>
              <a:t> </a:t>
            </a:r>
            <a:r>
              <a:rPr lang="en-US" sz="2400" dirty="0">
                <a:solidFill>
                  <a:srgbClr val="FF0000"/>
                </a:solidFill>
              </a:rPr>
              <a:t> FROM </a:t>
            </a:r>
            <a:r>
              <a:rPr lang="en-US" sz="2400" i="1" dirty="0">
                <a:solidFill>
                  <a:srgbClr val="FF0000"/>
                </a:solidFill>
              </a:rPr>
              <a:t>table2</a:t>
            </a:r>
            <a:r>
              <a:rPr lang="en-US" sz="2400" dirty="0" smtClean="0">
                <a:solidFill>
                  <a:srgbClr val="FF0000"/>
                </a:solidFill>
              </a:rPr>
              <a:t>;</a:t>
            </a:r>
          </a:p>
          <a:p>
            <a:pPr marL="82296" indent="0">
              <a:buNone/>
            </a:pPr>
            <a:endParaRPr lang="en-US" sz="2800" dirty="0">
              <a:solidFill>
                <a:srgbClr val="FF0000"/>
              </a:solidFill>
            </a:endParaRPr>
          </a:p>
          <a:p>
            <a:pPr marL="82296" indent="0">
              <a:buNone/>
            </a:pPr>
            <a:r>
              <a:rPr lang="en-US" sz="2800" dirty="0"/>
              <a:t>UNION </a:t>
            </a:r>
            <a:r>
              <a:rPr lang="en-US" sz="2800" dirty="0" smtClean="0"/>
              <a:t>ALL</a:t>
            </a:r>
          </a:p>
          <a:p>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 ALL</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p>
          <a:p>
            <a:pPr marL="82296" indent="0">
              <a:buNone/>
            </a:pPr>
            <a:r>
              <a:rPr lang="en-US" sz="2400" i="1" dirty="0">
                <a:solidFill>
                  <a:srgbClr val="FF0000"/>
                </a:solidFill>
              </a:rPr>
              <a:t>  </a:t>
            </a:r>
            <a:r>
              <a:rPr lang="en-US" sz="2400" dirty="0">
                <a:solidFill>
                  <a:srgbClr val="FF0000"/>
                </a:solidFill>
              </a:rPr>
              <a:t> FROM </a:t>
            </a:r>
            <a:r>
              <a:rPr lang="en-US" sz="2400" i="1" dirty="0">
                <a:solidFill>
                  <a:srgbClr val="FF0000"/>
                </a:solidFill>
              </a:rPr>
              <a:t>table2</a:t>
            </a:r>
            <a:r>
              <a:rPr lang="en-US" sz="2400" dirty="0">
                <a:solidFill>
                  <a:srgbClr val="FF0000"/>
                </a:solidFill>
              </a:rPr>
              <a:t>;</a:t>
            </a:r>
          </a:p>
          <a:p>
            <a:pPr marL="82296" indent="0">
              <a:buNone/>
            </a:pPr>
            <a:endParaRPr lang="en-US" sz="2800" dirty="0" smtClean="0"/>
          </a:p>
          <a:p>
            <a:pPr marL="82296" indent="0">
              <a:buNone/>
            </a:pPr>
            <a:endParaRPr lang="en-US" sz="2800" dirty="0">
              <a:solidFill>
                <a:srgbClr val="FF0000"/>
              </a:solidFill>
            </a:endParaRPr>
          </a:p>
        </p:txBody>
      </p:sp>
    </p:spTree>
    <p:extLst>
      <p:ext uri="{BB962C8B-B14F-4D97-AF65-F5344CB8AC3E}">
        <p14:creationId xmlns:p14="http://schemas.microsoft.com/office/powerpoint/2010/main" val="1378630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normAutofit/>
          </a:bodyPr>
          <a:lstStyle/>
          <a:p>
            <a:r>
              <a:rPr lang="en-US" sz="2000" dirty="0" smtClean="0">
                <a:effectLst/>
              </a:rPr>
              <a:t>A </a:t>
            </a:r>
            <a:r>
              <a:rPr lang="en-US" sz="2000" dirty="0">
                <a:effectLst/>
              </a:rPr>
              <a:t>DNS server or Domain Name Server is part of a huge database spread out across the Internet. Any time you visit a site by typing in a name, like www.google.com or www.yahoo.com, the DNS server converts that name into an IP address</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262557" cy="4266752"/>
          </a:xfrm>
        </p:spPr>
      </p:pic>
    </p:spTree>
    <p:extLst>
      <p:ext uri="{BB962C8B-B14F-4D97-AF65-F5344CB8AC3E}">
        <p14:creationId xmlns:p14="http://schemas.microsoft.com/office/powerpoint/2010/main" val="27479097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UNION With WHERE</a:t>
            </a:r>
            <a:br>
              <a:rPr lang="en-US" dirty="0">
                <a:effectLst/>
              </a:rPr>
            </a:b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dirty="0" smtClean="0">
                <a:solidFill>
                  <a:srgbClr val="FF0000"/>
                </a:solidFill>
              </a:rPr>
              <a:t>city</a:t>
            </a:r>
            <a:r>
              <a:rPr lang="en-US" sz="2800" dirty="0">
                <a:solidFill>
                  <a:srgbClr val="FF0000"/>
                </a:solidFill>
              </a:rPr>
              <a:t>, </a:t>
            </a:r>
            <a:r>
              <a:rPr lang="en-US" sz="2800" dirty="0" err="1" smtClean="0">
                <a:solidFill>
                  <a:srgbClr val="FF0000"/>
                </a:solidFill>
              </a:rPr>
              <a:t>phone_number</a:t>
            </a:r>
            <a:r>
              <a:rPr lang="en-US" sz="2800" dirty="0">
                <a:solidFill>
                  <a:srgbClr val="FF0000"/>
                </a:solidFill>
              </a:rPr>
              <a:t> FROM </a:t>
            </a:r>
            <a:r>
              <a:rPr lang="en-US" sz="2800" dirty="0" smtClean="0">
                <a:solidFill>
                  <a:srgbClr val="FF0000"/>
                </a:solidFill>
              </a:rPr>
              <a:t>student</a:t>
            </a:r>
            <a:r>
              <a:rPr lang="en-US" sz="2800" dirty="0">
                <a:solidFill>
                  <a:srgbClr val="FF0000"/>
                </a:solidFill>
              </a:rPr>
              <a:t/>
            </a:r>
            <a:br>
              <a:rPr lang="en-US" sz="2800" dirty="0">
                <a:solidFill>
                  <a:srgbClr val="FF0000"/>
                </a:solidFill>
              </a:rPr>
            </a:br>
            <a:r>
              <a:rPr lang="en-US" sz="2800" dirty="0">
                <a:solidFill>
                  <a:srgbClr val="FF0000"/>
                </a:solidFill>
              </a:rPr>
              <a:t>WHERE </a:t>
            </a:r>
            <a:r>
              <a:rPr lang="en-US" sz="2800" dirty="0" smtClean="0">
                <a:solidFill>
                  <a:srgbClr val="FF0000"/>
                </a:solidFill>
              </a:rPr>
              <a:t>city=‘New York'</a:t>
            </a:r>
            <a:r>
              <a:rPr lang="en-US" sz="2800" dirty="0">
                <a:solidFill>
                  <a:srgbClr val="FF0000"/>
                </a:solidFill>
              </a:rPr>
              <a:t/>
            </a:r>
            <a:br>
              <a:rPr lang="en-US" sz="2800" dirty="0">
                <a:solidFill>
                  <a:srgbClr val="FF0000"/>
                </a:solidFill>
              </a:rPr>
            </a:br>
            <a:r>
              <a:rPr lang="en-US" sz="2800" dirty="0">
                <a:solidFill>
                  <a:srgbClr val="FF0000"/>
                </a:solidFill>
              </a:rPr>
              <a:t>UNION</a:t>
            </a:r>
            <a:br>
              <a:rPr lang="en-US" sz="2800" dirty="0">
                <a:solidFill>
                  <a:srgbClr val="FF0000"/>
                </a:solidFill>
              </a:rPr>
            </a:br>
            <a:r>
              <a:rPr lang="en-US" sz="2800" dirty="0">
                <a:solidFill>
                  <a:srgbClr val="FF0000"/>
                </a:solidFill>
              </a:rPr>
              <a:t>SELECT city, </a:t>
            </a:r>
            <a:r>
              <a:rPr lang="en-US" sz="2800" dirty="0" err="1">
                <a:solidFill>
                  <a:srgbClr val="FF0000"/>
                </a:solidFill>
              </a:rPr>
              <a:t>phone_number</a:t>
            </a:r>
            <a:r>
              <a:rPr lang="en-US" sz="2800" dirty="0">
                <a:solidFill>
                  <a:srgbClr val="FF0000"/>
                </a:solidFill>
              </a:rPr>
              <a:t> FROM student</a:t>
            </a:r>
            <a:br>
              <a:rPr lang="en-US" sz="2800" dirty="0">
                <a:solidFill>
                  <a:srgbClr val="FF0000"/>
                </a:solidFill>
              </a:rPr>
            </a:br>
            <a:r>
              <a:rPr lang="en-US" sz="2800" dirty="0">
                <a:solidFill>
                  <a:srgbClr val="FF0000"/>
                </a:solidFill>
              </a:rPr>
              <a:t>WHERE city=‘New York'</a:t>
            </a:r>
            <a:br>
              <a:rPr lang="en-US" sz="2800" dirty="0">
                <a:solidFill>
                  <a:srgbClr val="FF0000"/>
                </a:solidFill>
              </a:rPr>
            </a:br>
            <a:r>
              <a:rPr lang="en-US" sz="2800" dirty="0">
                <a:solidFill>
                  <a:srgbClr val="FF0000"/>
                </a:solidFill>
              </a:rPr>
              <a:t>ORDER BY </a:t>
            </a:r>
            <a:r>
              <a:rPr lang="en-US" sz="2800" dirty="0" smtClean="0">
                <a:solidFill>
                  <a:srgbClr val="FF0000"/>
                </a:solidFill>
              </a:rPr>
              <a:t>city</a:t>
            </a:r>
            <a:r>
              <a:rPr lang="en-US" sz="2800" dirty="0">
                <a:solidFill>
                  <a:srgbClr val="FF0000"/>
                </a:solidFill>
              </a:rPr>
              <a:t>;</a:t>
            </a:r>
          </a:p>
        </p:txBody>
      </p:sp>
    </p:spTree>
    <p:extLst>
      <p:ext uri="{BB962C8B-B14F-4D97-AF65-F5344CB8AC3E}">
        <p14:creationId xmlns:p14="http://schemas.microsoft.com/office/powerpoint/2010/main" val="30020731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990600"/>
            <a:ext cx="8534400" cy="3715216"/>
          </a:xfrm>
          <a:prstGeom prst="rect">
            <a:avLst/>
          </a:prstGeom>
        </p:spPr>
      </p:pic>
    </p:spTree>
    <p:extLst>
      <p:ext uri="{BB962C8B-B14F-4D97-AF65-F5344CB8AC3E}">
        <p14:creationId xmlns:p14="http://schemas.microsoft.com/office/powerpoint/2010/main" val="2822569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8613396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41614095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2133600"/>
            <a:ext cx="7498080" cy="1143000"/>
          </a:xfrm>
        </p:spPr>
        <p:txBody>
          <a:bodyPr/>
          <a:lstStyle/>
          <a:p>
            <a:r>
              <a:rPr lang="en-US" dirty="0" smtClean="0"/>
              <a:t>More requirement or problems</a:t>
            </a:r>
            <a:endParaRPr lang="en-US" dirty="0"/>
          </a:p>
        </p:txBody>
      </p:sp>
    </p:spTree>
    <p:extLst>
      <p:ext uri="{BB962C8B-B14F-4D97-AF65-F5344CB8AC3E}">
        <p14:creationId xmlns:p14="http://schemas.microsoft.com/office/powerpoint/2010/main" val="11406700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087562"/>
          </a:xfrm>
        </p:spPr>
        <p:txBody>
          <a:bodyPr>
            <a:noAutofit/>
          </a:bodyPr>
          <a:lstStyle/>
          <a:p>
            <a:r>
              <a:rPr lang="en-US" sz="3200" dirty="0"/>
              <a:t>The </a:t>
            </a:r>
            <a:r>
              <a:rPr lang="en-US" sz="3200" b="1" dirty="0"/>
              <a:t>TOP</a:t>
            </a:r>
            <a:r>
              <a:rPr lang="en-US" sz="3200" dirty="0"/>
              <a:t> keyword restricts the number of results returned from a SQL statement in </a:t>
            </a:r>
            <a:r>
              <a:rPr lang="en-US" sz="3200" dirty="0" smtClean="0"/>
              <a:t>Microsoft SQL Server/MySQL.</a:t>
            </a:r>
            <a:r>
              <a:rPr lang="en-US" sz="3200" dirty="0"/>
              <a:t/>
            </a:r>
            <a:br>
              <a:rPr lang="en-US" sz="3200" dirty="0"/>
            </a:br>
            <a:endParaRPr lang="en-US" sz="3200" dirty="0"/>
          </a:p>
        </p:txBody>
      </p:sp>
      <p:sp>
        <p:nvSpPr>
          <p:cNvPr id="3" name="Content Placeholder 2"/>
          <p:cNvSpPr>
            <a:spLocks noGrp="1"/>
          </p:cNvSpPr>
          <p:nvPr>
            <p:ph idx="1"/>
          </p:nvPr>
        </p:nvSpPr>
        <p:spPr>
          <a:xfrm>
            <a:off x="1219200" y="2743200"/>
            <a:ext cx="7498080" cy="1828800"/>
          </a:xfrm>
        </p:spPr>
        <p:txBody>
          <a:bodyPr>
            <a:normAutofit lnSpcReduction="10000"/>
          </a:bodyPr>
          <a:lstStyle/>
          <a:p>
            <a:r>
              <a:rPr lang="en-US" sz="2000" b="1" dirty="0" smtClean="0">
                <a:solidFill>
                  <a:srgbClr val="00B050"/>
                </a:solidFill>
              </a:rPr>
              <a:t>Top used to find top rows</a:t>
            </a:r>
          </a:p>
          <a:p>
            <a:r>
              <a:rPr lang="en-US" sz="2000" b="1" dirty="0" smtClean="0"/>
              <a:t>Syntax</a:t>
            </a:r>
            <a:endParaRPr lang="en-US" sz="2000" b="1" dirty="0"/>
          </a:p>
          <a:p>
            <a:r>
              <a:rPr lang="en-US" sz="2000" dirty="0"/>
              <a:t>The syntax for </a:t>
            </a:r>
            <a:r>
              <a:rPr lang="en-US" sz="2000" b="1" dirty="0"/>
              <a:t>TOP</a:t>
            </a:r>
            <a:r>
              <a:rPr lang="en-US" sz="2000" dirty="0"/>
              <a:t> is as follows:</a:t>
            </a:r>
          </a:p>
          <a:p>
            <a:r>
              <a:rPr lang="en-US" sz="2000" b="1" dirty="0">
                <a:solidFill>
                  <a:srgbClr val="FF0000"/>
                </a:solidFill>
              </a:rPr>
              <a:t>SELECT TOP [TOP argument] "</a:t>
            </a:r>
            <a:r>
              <a:rPr lang="en-US" sz="2000" b="1" dirty="0" err="1">
                <a:solidFill>
                  <a:srgbClr val="FF0000"/>
                </a:solidFill>
              </a:rPr>
              <a:t>column_name</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a:t>
            </a:r>
          </a:p>
          <a:p>
            <a:endParaRPr lang="en-US" dirty="0"/>
          </a:p>
        </p:txBody>
      </p:sp>
    </p:spTree>
    <p:extLst>
      <p:ext uri="{BB962C8B-B14F-4D97-AF65-F5344CB8AC3E}">
        <p14:creationId xmlns:p14="http://schemas.microsoft.com/office/powerpoint/2010/main" val="12976212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ROWNUM: SQL server/Oracle</a:t>
            </a:r>
            <a:endParaRPr lang="en-US" dirty="0"/>
          </a:p>
        </p:txBody>
      </p:sp>
      <p:sp>
        <p:nvSpPr>
          <p:cNvPr id="3" name="Content Placeholder 2"/>
          <p:cNvSpPr>
            <a:spLocks noGrp="1"/>
          </p:cNvSpPr>
          <p:nvPr>
            <p:ph idx="1"/>
          </p:nvPr>
        </p:nvSpPr>
        <p:spPr/>
        <p:txBody>
          <a:bodyPr/>
          <a:lstStyle/>
          <a:p>
            <a:r>
              <a:rPr lang="en-US" sz="2000" b="1" dirty="0">
                <a:solidFill>
                  <a:srgbClr val="00B050"/>
                </a:solidFill>
              </a:rPr>
              <a:t>ROWNUM</a:t>
            </a:r>
            <a:r>
              <a:rPr lang="en-US" sz="2000" b="1" dirty="0" smtClean="0">
                <a:solidFill>
                  <a:srgbClr val="00B050"/>
                </a:solidFill>
              </a:rPr>
              <a:t> </a:t>
            </a:r>
            <a:r>
              <a:rPr lang="en-US" sz="2000" b="1" dirty="0">
                <a:solidFill>
                  <a:srgbClr val="00B050"/>
                </a:solidFill>
              </a:rPr>
              <a:t>used to find top rows</a:t>
            </a:r>
          </a:p>
          <a:p>
            <a:endParaRPr lang="en-US" sz="2000" b="1" dirty="0" smtClean="0"/>
          </a:p>
          <a:p>
            <a:r>
              <a:rPr lang="en-US" sz="2000" b="1" dirty="0" smtClean="0"/>
              <a:t>Syntax</a:t>
            </a:r>
            <a:endParaRPr lang="en-US" sz="2000" b="1" dirty="0"/>
          </a:p>
          <a:p>
            <a:r>
              <a:rPr lang="en-US" sz="2000" dirty="0"/>
              <a:t>The syntax for  </a:t>
            </a:r>
            <a:r>
              <a:rPr lang="en-US" sz="2000" b="1" dirty="0">
                <a:solidFill>
                  <a:srgbClr val="00B050"/>
                </a:solidFill>
              </a:rPr>
              <a:t>ROWNUM</a:t>
            </a:r>
            <a:r>
              <a:rPr lang="en-US" sz="2000" dirty="0"/>
              <a:t>  is as follows:</a:t>
            </a:r>
          </a:p>
          <a:p>
            <a:endParaRPr lang="en-US" sz="2000" b="1" dirty="0" smtClean="0">
              <a:solidFill>
                <a:srgbClr val="FF0000"/>
              </a:solidFill>
            </a:endParaRPr>
          </a:p>
          <a:p>
            <a:r>
              <a:rPr lang="en-US" sz="1600" b="1" dirty="0" smtClean="0">
                <a:solidFill>
                  <a:srgbClr val="FF0000"/>
                </a:solidFill>
              </a:rPr>
              <a:t>SELECT "</a:t>
            </a:r>
            <a:r>
              <a:rPr lang="en-US" sz="1600" b="1" dirty="0" err="1">
                <a:solidFill>
                  <a:srgbClr val="FF0000"/>
                </a:solidFill>
              </a:rPr>
              <a:t>column_name</a:t>
            </a:r>
            <a:r>
              <a:rPr lang="en-US" sz="1600" b="1" dirty="0">
                <a:solidFill>
                  <a:srgbClr val="FF0000"/>
                </a:solidFill>
              </a:rPr>
              <a:t>"</a:t>
            </a:r>
            <a:br>
              <a:rPr lang="en-US" sz="1600" b="1" dirty="0">
                <a:solidFill>
                  <a:srgbClr val="FF0000"/>
                </a:solidFill>
              </a:rPr>
            </a:br>
            <a:r>
              <a:rPr lang="en-US" sz="1600" b="1" dirty="0">
                <a:solidFill>
                  <a:srgbClr val="FF0000"/>
                </a:solidFill>
              </a:rPr>
              <a:t>FROM "</a:t>
            </a:r>
            <a:r>
              <a:rPr lang="en-US" sz="1600" b="1" dirty="0" err="1">
                <a:solidFill>
                  <a:srgbClr val="FF0000"/>
                </a:solidFill>
              </a:rPr>
              <a:t>table_name</a:t>
            </a:r>
            <a:r>
              <a:rPr lang="en-US" sz="1600" b="1" dirty="0" smtClean="0">
                <a:solidFill>
                  <a:srgbClr val="FF0000"/>
                </a:solidFill>
              </a:rPr>
              <a:t>";</a:t>
            </a:r>
          </a:p>
          <a:p>
            <a:r>
              <a:rPr lang="en-US" sz="1600" b="1" dirty="0" smtClean="0">
                <a:solidFill>
                  <a:srgbClr val="FF0000"/>
                </a:solidFill>
              </a:rPr>
              <a:t>Where ROWNUM=1</a:t>
            </a:r>
          </a:p>
          <a:p>
            <a:r>
              <a:rPr lang="en-US" sz="1600" b="1" dirty="0" smtClean="0">
                <a:solidFill>
                  <a:srgbClr val="FF0000"/>
                </a:solidFill>
              </a:rPr>
              <a:t>Or </a:t>
            </a:r>
          </a:p>
          <a:p>
            <a:r>
              <a:rPr lang="en-US" sz="1600" b="1" dirty="0" smtClean="0">
                <a:solidFill>
                  <a:srgbClr val="FF0000"/>
                </a:solidFill>
              </a:rPr>
              <a:t>Where ROWNUM&lt;=10</a:t>
            </a:r>
            <a:endParaRPr lang="en-US" sz="1600" b="1" dirty="0">
              <a:solidFill>
                <a:srgbClr val="FF0000"/>
              </a:solidFill>
            </a:endParaRPr>
          </a:p>
          <a:p>
            <a:endParaRPr lang="en-US" dirty="0"/>
          </a:p>
        </p:txBody>
      </p:sp>
    </p:spTree>
    <p:extLst>
      <p:ext uri="{BB962C8B-B14F-4D97-AF65-F5344CB8AC3E}">
        <p14:creationId xmlns:p14="http://schemas.microsoft.com/office/powerpoint/2010/main" val="10257043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salary &amp; name for all employees in </a:t>
            </a:r>
            <a:r>
              <a:rPr lang="en-US" dirty="0" err="1" smtClean="0"/>
              <a:t>desc</a:t>
            </a:r>
            <a:endParaRPr lang="en-US" dirty="0"/>
          </a:p>
        </p:txBody>
      </p:sp>
      <p:sp>
        <p:nvSpPr>
          <p:cNvPr id="3" name="Content Placeholder 2"/>
          <p:cNvSpPr>
            <a:spLocks noGrp="1"/>
          </p:cNvSpPr>
          <p:nvPr>
            <p:ph idx="1"/>
          </p:nvPr>
        </p:nvSpPr>
        <p:spPr>
          <a:xfrm>
            <a:off x="1435608" y="2590800"/>
            <a:ext cx="7498080" cy="3657600"/>
          </a:xfrm>
        </p:spPr>
        <p:txBody>
          <a:bodyPr/>
          <a:lstStyle/>
          <a:p>
            <a:pPr marL="402336" lvl="1" indent="0">
              <a:buNone/>
            </a:pPr>
            <a:r>
              <a:rPr lang="en-US" dirty="0" smtClean="0"/>
              <a:t>Select </a:t>
            </a:r>
            <a:r>
              <a:rPr lang="en-US" dirty="0" err="1" smtClean="0"/>
              <a:t>first_name,last_name,salary</a:t>
            </a:r>
            <a:endParaRPr lang="en-US" dirty="0" smtClean="0"/>
          </a:p>
          <a:p>
            <a:pPr marL="402336" lvl="1" indent="0">
              <a:buNone/>
            </a:pPr>
            <a:r>
              <a:rPr lang="en-US" dirty="0" smtClean="0"/>
              <a:t>From employees</a:t>
            </a:r>
          </a:p>
          <a:p>
            <a:pPr marL="402336" lvl="1" indent="0">
              <a:buNone/>
            </a:pPr>
            <a:r>
              <a:rPr lang="en-US" dirty="0" err="1" smtClean="0"/>
              <a:t>Orderby</a:t>
            </a:r>
            <a:r>
              <a:rPr lang="en-US" dirty="0" smtClean="0"/>
              <a:t> salary </a:t>
            </a:r>
            <a:r>
              <a:rPr lang="en-US" dirty="0" err="1" smtClean="0"/>
              <a:t>desc</a:t>
            </a:r>
            <a:endParaRPr lang="en-US" dirty="0"/>
          </a:p>
        </p:txBody>
      </p:sp>
    </p:spTree>
    <p:extLst>
      <p:ext uri="{BB962C8B-B14F-4D97-AF65-F5344CB8AC3E}">
        <p14:creationId xmlns:p14="http://schemas.microsoft.com/office/powerpoint/2010/main" val="971745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or min Salary</a:t>
            </a:r>
            <a:endParaRPr lang="en-US" dirty="0"/>
          </a:p>
        </p:txBody>
      </p:sp>
      <p:sp>
        <p:nvSpPr>
          <p:cNvPr id="3" name="Content Placeholder 2"/>
          <p:cNvSpPr>
            <a:spLocks noGrp="1"/>
          </p:cNvSpPr>
          <p:nvPr>
            <p:ph idx="1"/>
          </p:nvPr>
        </p:nvSpPr>
        <p:spPr/>
        <p:txBody>
          <a:bodyPr/>
          <a:lstStyle/>
          <a:p>
            <a:r>
              <a:rPr lang="en-US" dirty="0" smtClean="0"/>
              <a:t>Aggregate function</a:t>
            </a:r>
          </a:p>
          <a:p>
            <a:endParaRPr lang="en-US" dirty="0"/>
          </a:p>
          <a:p>
            <a:r>
              <a:rPr lang="en-US" dirty="0" smtClean="0"/>
              <a:t>Syntax:</a:t>
            </a:r>
          </a:p>
          <a:p>
            <a:r>
              <a:rPr lang="en-US" sz="2400" dirty="0" smtClean="0">
                <a:solidFill>
                  <a:srgbClr val="FF0000"/>
                </a:solidFill>
              </a:rPr>
              <a:t>Select max(salary)</a:t>
            </a:r>
          </a:p>
          <a:p>
            <a:r>
              <a:rPr lang="en-US" sz="2400" dirty="0" smtClean="0">
                <a:solidFill>
                  <a:srgbClr val="FF0000"/>
                </a:solidFill>
              </a:rPr>
              <a:t>From employee</a:t>
            </a:r>
          </a:p>
          <a:p>
            <a:endParaRPr lang="en-US" sz="2400" dirty="0">
              <a:solidFill>
                <a:srgbClr val="FF0000"/>
              </a:solidFill>
            </a:endParaRPr>
          </a:p>
          <a:p>
            <a:r>
              <a:rPr lang="en-US" sz="2400" dirty="0">
                <a:solidFill>
                  <a:srgbClr val="FF0000"/>
                </a:solidFill>
              </a:rPr>
              <a:t>Select </a:t>
            </a:r>
            <a:r>
              <a:rPr lang="en-US" sz="2400" dirty="0" smtClean="0">
                <a:solidFill>
                  <a:srgbClr val="FF0000"/>
                </a:solidFill>
              </a:rPr>
              <a:t>min(salary</a:t>
            </a:r>
            <a:r>
              <a:rPr lang="en-US" sz="2400" dirty="0">
                <a:solidFill>
                  <a:srgbClr val="FF0000"/>
                </a:solidFill>
              </a:rPr>
              <a:t>)</a:t>
            </a:r>
          </a:p>
          <a:p>
            <a:r>
              <a:rPr lang="en-US" sz="2400" dirty="0">
                <a:solidFill>
                  <a:srgbClr val="FF0000"/>
                </a:solidFill>
              </a:rPr>
              <a:t>From employee</a:t>
            </a:r>
          </a:p>
          <a:p>
            <a:endParaRPr lang="en-US" dirty="0"/>
          </a:p>
        </p:txBody>
      </p:sp>
    </p:spTree>
    <p:extLst>
      <p:ext uri="{BB962C8B-B14F-4D97-AF65-F5344CB8AC3E}">
        <p14:creationId xmlns:p14="http://schemas.microsoft.com/office/powerpoint/2010/main" val="173302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salary</a:t>
            </a:r>
            <a:endParaRPr lang="en-US" dirty="0"/>
          </a:p>
        </p:txBody>
      </p:sp>
      <p:sp>
        <p:nvSpPr>
          <p:cNvPr id="3" name="Content Placeholder 2"/>
          <p:cNvSpPr>
            <a:spLocks noGrp="1"/>
          </p:cNvSpPr>
          <p:nvPr>
            <p:ph idx="1"/>
          </p:nvPr>
        </p:nvSpPr>
        <p:spPr/>
        <p:txBody>
          <a:bodyPr>
            <a:normAutofit lnSpcReduction="10000"/>
          </a:bodyPr>
          <a:lstStyle/>
          <a:p>
            <a:r>
              <a:rPr lang="en-US" sz="2400" dirty="0">
                <a:solidFill>
                  <a:srgbClr val="00B0F0"/>
                </a:solidFill>
              </a:rPr>
              <a:t>select max(salary</a:t>
            </a:r>
            <a:r>
              <a:rPr lang="en-US" sz="2400" dirty="0" smtClean="0">
                <a:solidFill>
                  <a:srgbClr val="00B0F0"/>
                </a:solidFill>
              </a:rPr>
              <a:t>)</a:t>
            </a:r>
          </a:p>
          <a:p>
            <a:r>
              <a:rPr lang="en-US" sz="2400" dirty="0" smtClean="0">
                <a:solidFill>
                  <a:srgbClr val="00B0F0"/>
                </a:solidFill>
              </a:rPr>
              <a:t>from </a:t>
            </a:r>
            <a:r>
              <a:rPr lang="en-US" sz="2400" dirty="0">
                <a:solidFill>
                  <a:srgbClr val="00B0F0"/>
                </a:solidFill>
              </a:rPr>
              <a:t>employees</a:t>
            </a:r>
            <a:endParaRPr lang="en-US" sz="2400" dirty="0" smtClean="0">
              <a:solidFill>
                <a:srgbClr val="00B0F0"/>
              </a:solidFill>
            </a:endParaRPr>
          </a:p>
          <a:p>
            <a:endParaRPr lang="en-US" sz="2400" dirty="0"/>
          </a:p>
          <a:p>
            <a:endParaRPr lang="en-US" sz="2400" dirty="0" smtClean="0"/>
          </a:p>
          <a:p>
            <a:r>
              <a:rPr lang="en-US" sz="2400" dirty="0" smtClean="0">
                <a:solidFill>
                  <a:srgbClr val="00B050"/>
                </a:solidFill>
              </a:rPr>
              <a:t>Select </a:t>
            </a:r>
            <a:r>
              <a:rPr lang="en-US" sz="2400" dirty="0" err="1" smtClean="0">
                <a:solidFill>
                  <a:srgbClr val="00B050"/>
                </a:solidFill>
              </a:rPr>
              <a:t>first_name,last_name,salary</a:t>
            </a:r>
            <a:endParaRPr lang="en-US" sz="2400" dirty="0" smtClean="0">
              <a:solidFill>
                <a:srgbClr val="00B050"/>
              </a:solidFill>
            </a:endParaRPr>
          </a:p>
          <a:p>
            <a:r>
              <a:rPr lang="en-US" sz="2400" dirty="0" smtClean="0">
                <a:solidFill>
                  <a:srgbClr val="00B050"/>
                </a:solidFill>
              </a:rPr>
              <a:t>From employees</a:t>
            </a:r>
          </a:p>
          <a:p>
            <a:r>
              <a:rPr lang="en-US" sz="2400" dirty="0" smtClean="0">
                <a:solidFill>
                  <a:srgbClr val="00B050"/>
                </a:solidFill>
              </a:rPr>
              <a:t>Where salary = (select max(salary)from employees)</a:t>
            </a:r>
          </a:p>
          <a:p>
            <a:endParaRPr lang="en-US" sz="2400" dirty="0" smtClean="0"/>
          </a:p>
          <a:p>
            <a:r>
              <a:rPr lang="en-US" sz="2400" dirty="0" smtClean="0">
                <a:solidFill>
                  <a:srgbClr val="FF0000"/>
                </a:solidFill>
              </a:rPr>
              <a:t>Select </a:t>
            </a:r>
            <a:r>
              <a:rPr lang="en-US" sz="2400" dirty="0" err="1" smtClean="0">
                <a:solidFill>
                  <a:srgbClr val="FF0000"/>
                </a:solidFill>
              </a:rPr>
              <a:t>first,last_name</a:t>
            </a:r>
            <a:r>
              <a:rPr lang="en-US" sz="2400" dirty="0" smtClean="0">
                <a:solidFill>
                  <a:srgbClr val="FF0000"/>
                </a:solidFill>
              </a:rPr>
              <a:t>, salary</a:t>
            </a:r>
          </a:p>
          <a:p>
            <a:r>
              <a:rPr lang="en-US" sz="2400" dirty="0" smtClean="0">
                <a:solidFill>
                  <a:srgbClr val="FF0000"/>
                </a:solidFill>
              </a:rPr>
              <a:t>From employees</a:t>
            </a:r>
          </a:p>
          <a:p>
            <a:r>
              <a:rPr lang="en-US" sz="2400" dirty="0" smtClean="0">
                <a:solidFill>
                  <a:srgbClr val="FF0000"/>
                </a:solidFill>
              </a:rPr>
              <a:t>Where </a:t>
            </a:r>
            <a:r>
              <a:rPr lang="en-US" sz="2400" dirty="0" err="1" smtClean="0">
                <a:solidFill>
                  <a:srgbClr val="FF0000"/>
                </a:solidFill>
              </a:rPr>
              <a:t>rownum</a:t>
            </a:r>
            <a:r>
              <a:rPr lang="en-US" sz="2400" dirty="0" smtClean="0">
                <a:solidFill>
                  <a:srgbClr val="FF0000"/>
                </a:solidFill>
              </a:rPr>
              <a:t> = </a:t>
            </a:r>
            <a:r>
              <a:rPr lang="en-US" sz="2400" dirty="0" smtClean="0">
                <a:solidFill>
                  <a:srgbClr val="FF0000"/>
                </a:solidFill>
                <a:latin typeface="Arial" panose="020B0604020202020204" pitchFamily="34" charset="0"/>
                <a:cs typeface="Arial" panose="020B0604020202020204" pitchFamily="34" charset="0"/>
              </a:rPr>
              <a:t>1</a:t>
            </a:r>
            <a:endParaRPr lang="en-US"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01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915400" cy="5410200"/>
          </a:xfrm>
        </p:spPr>
      </p:pic>
    </p:spTree>
    <p:extLst>
      <p:ext uri="{BB962C8B-B14F-4D97-AF65-F5344CB8AC3E}">
        <p14:creationId xmlns:p14="http://schemas.microsoft.com/office/powerpoint/2010/main" val="42557973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max salary</a:t>
            </a:r>
            <a:endParaRPr lang="en-US" dirty="0"/>
          </a:p>
        </p:txBody>
      </p:sp>
      <p:sp>
        <p:nvSpPr>
          <p:cNvPr id="3" name="Content Placeholder 2"/>
          <p:cNvSpPr>
            <a:spLocks noGrp="1"/>
          </p:cNvSpPr>
          <p:nvPr>
            <p:ph idx="1"/>
          </p:nvPr>
        </p:nvSpPr>
        <p:spPr/>
        <p:txBody>
          <a:bodyPr/>
          <a:lstStyle/>
          <a:p>
            <a:pPr marL="402336" lvl="1" indent="0">
              <a:buNone/>
            </a:pPr>
            <a:r>
              <a:rPr lang="en-US" dirty="0"/>
              <a:t>select </a:t>
            </a:r>
            <a:r>
              <a:rPr lang="en-US" dirty="0" smtClean="0"/>
              <a:t>max(salary) </a:t>
            </a:r>
            <a:r>
              <a:rPr lang="en-US" dirty="0"/>
              <a:t>from employees</a:t>
            </a:r>
          </a:p>
          <a:p>
            <a:pPr marL="402336" lvl="1" indent="0">
              <a:buNone/>
            </a:pPr>
            <a:r>
              <a:rPr lang="en-US" dirty="0"/>
              <a:t>Where salary </a:t>
            </a:r>
            <a:r>
              <a:rPr lang="en-US" dirty="0" smtClean="0"/>
              <a:t>&lt; </a:t>
            </a:r>
            <a:r>
              <a:rPr lang="en-US" dirty="0"/>
              <a:t>(select max(salary) from </a:t>
            </a:r>
            <a:r>
              <a:rPr lang="en-US" dirty="0" smtClean="0"/>
              <a:t>employees</a:t>
            </a:r>
          </a:p>
          <a:p>
            <a:pPr marL="402336" lvl="1" indent="0">
              <a:buNone/>
            </a:pPr>
            <a:r>
              <a:rPr lang="en-US" dirty="0"/>
              <a:t>Where salary &lt; (select max(salary) from </a:t>
            </a:r>
            <a:r>
              <a:rPr lang="en-US" dirty="0" smtClean="0"/>
              <a:t>employees))</a:t>
            </a:r>
            <a:endParaRPr lang="en-US" dirty="0"/>
          </a:p>
          <a:p>
            <a:pPr marL="402336" lvl="1" indent="0">
              <a:buNone/>
            </a:pPr>
            <a:endParaRPr lang="en-US" dirty="0"/>
          </a:p>
          <a:p>
            <a:endParaRPr lang="en-US" dirty="0"/>
          </a:p>
        </p:txBody>
      </p:sp>
    </p:spTree>
    <p:extLst>
      <p:ext uri="{BB962C8B-B14F-4D97-AF65-F5344CB8AC3E}">
        <p14:creationId xmlns:p14="http://schemas.microsoft.com/office/powerpoint/2010/main" val="11353013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/5</a:t>
            </a:r>
            <a:r>
              <a:rPr lang="en-US" baseline="30000" dirty="0" smtClean="0"/>
              <a:t>th</a:t>
            </a:r>
            <a:r>
              <a:rPr lang="en-US" dirty="0" smtClean="0"/>
              <a:t>/9</a:t>
            </a:r>
            <a:r>
              <a:rPr lang="en-US" baseline="30000" dirty="0" smtClean="0"/>
              <a:t>th</a:t>
            </a:r>
            <a:r>
              <a:rPr lang="en-US" dirty="0" smtClean="0"/>
              <a:t> max/min salary</a:t>
            </a:r>
            <a:endParaRPr lang="en-US" dirty="0"/>
          </a:p>
        </p:txBody>
      </p:sp>
      <p:sp>
        <p:nvSpPr>
          <p:cNvPr id="3" name="Content Placeholder 2"/>
          <p:cNvSpPr>
            <a:spLocks noGrp="1"/>
          </p:cNvSpPr>
          <p:nvPr>
            <p:ph idx="1"/>
          </p:nvPr>
        </p:nvSpPr>
        <p:spPr>
          <a:xfrm>
            <a:off x="1048512" y="2133600"/>
            <a:ext cx="8095488" cy="3505200"/>
          </a:xfrm>
        </p:spPr>
        <p:txBody>
          <a:bodyPr/>
          <a:lstStyle/>
          <a:p>
            <a:r>
              <a:rPr lang="en-US" dirty="0" smtClean="0"/>
              <a:t>For subsequent order or rank salary –use </a:t>
            </a:r>
            <a:r>
              <a:rPr lang="en-US" dirty="0" smtClean="0">
                <a:solidFill>
                  <a:srgbClr val="00B050"/>
                </a:solidFill>
              </a:rPr>
              <a:t>RANK or DENS_RANK </a:t>
            </a:r>
            <a:r>
              <a:rPr lang="en-US" dirty="0" smtClean="0"/>
              <a:t>function</a:t>
            </a:r>
          </a:p>
          <a:p>
            <a:r>
              <a:rPr lang="en-US" dirty="0" smtClean="0"/>
              <a:t>Syntax:</a:t>
            </a:r>
          </a:p>
          <a:p>
            <a:r>
              <a:rPr lang="en-US" sz="2400" dirty="0" smtClean="0">
                <a:solidFill>
                  <a:srgbClr val="FF0000"/>
                </a:solidFill>
              </a:rPr>
              <a:t>select(select name, salary, DANSE_RANK()over(PARTISION BY </a:t>
            </a:r>
            <a:r>
              <a:rPr lang="en-US" sz="2400" dirty="0" err="1" smtClean="0">
                <a:solidFill>
                  <a:srgbClr val="FF0000"/>
                </a:solidFill>
              </a:rPr>
              <a:t>deptno</a:t>
            </a:r>
            <a:r>
              <a:rPr lang="en-US" sz="2400" dirty="0" smtClean="0">
                <a:solidFill>
                  <a:srgbClr val="FF0000"/>
                </a:solidFill>
              </a:rPr>
              <a:t> ORDER BY salary) rank/as rank/ranking</a:t>
            </a:r>
          </a:p>
          <a:p>
            <a:r>
              <a:rPr lang="en-US" sz="2400" dirty="0" smtClean="0">
                <a:solidFill>
                  <a:srgbClr val="FF0000"/>
                </a:solidFill>
              </a:rPr>
              <a:t>From employee</a:t>
            </a:r>
          </a:p>
          <a:p>
            <a:r>
              <a:rPr lang="en-US" sz="2400" dirty="0" smtClean="0">
                <a:solidFill>
                  <a:srgbClr val="FF0000"/>
                </a:solidFill>
              </a:rPr>
              <a:t>Where rank/ranking= 9</a:t>
            </a:r>
            <a:endParaRPr lang="en-US" sz="2400" dirty="0">
              <a:solidFill>
                <a:srgbClr val="FF0000"/>
              </a:solidFill>
            </a:endParaRPr>
          </a:p>
        </p:txBody>
      </p:sp>
    </p:spTree>
    <p:extLst>
      <p:ext uri="{BB962C8B-B14F-4D97-AF65-F5344CB8AC3E}">
        <p14:creationId xmlns:p14="http://schemas.microsoft.com/office/powerpoint/2010/main" val="21653984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highest</a:t>
            </a:r>
            <a:endParaRPr lang="en-US" dirty="0"/>
          </a:p>
        </p:txBody>
      </p:sp>
      <p:sp>
        <p:nvSpPr>
          <p:cNvPr id="3" name="Content Placeholder 2"/>
          <p:cNvSpPr>
            <a:spLocks noGrp="1"/>
          </p:cNvSpPr>
          <p:nvPr>
            <p:ph idx="1"/>
          </p:nvPr>
        </p:nvSpPr>
        <p:spPr>
          <a:xfrm>
            <a:off x="1435608" y="1447800"/>
            <a:ext cx="7498080" cy="5181600"/>
          </a:xfrm>
        </p:spPr>
        <p:txBody>
          <a:bodyPr>
            <a:noAutofit/>
          </a:bodyPr>
          <a:lstStyle/>
          <a:p>
            <a:r>
              <a:rPr lang="en-US" sz="2000" dirty="0">
                <a:solidFill>
                  <a:srgbClr val="FF0000"/>
                </a:solidFill>
              </a:rPr>
              <a:t>Select </a:t>
            </a:r>
            <a:r>
              <a:rPr lang="en-US" sz="2000" dirty="0" err="1">
                <a:solidFill>
                  <a:srgbClr val="FF0000"/>
                </a:solidFill>
              </a:rPr>
              <a:t>first_name,last_name,salary</a:t>
            </a:r>
            <a:endParaRPr lang="en-US" sz="2000" dirty="0">
              <a:solidFill>
                <a:srgbClr val="FF0000"/>
              </a:solidFill>
            </a:endParaRPr>
          </a:p>
          <a:p>
            <a:r>
              <a:rPr lang="en-US" sz="2000" dirty="0">
                <a:solidFill>
                  <a:srgbClr val="FF0000"/>
                </a:solidFill>
              </a:rPr>
              <a:t>From employees</a:t>
            </a:r>
          </a:p>
          <a:p>
            <a:r>
              <a:rPr lang="en-US" sz="2000" dirty="0">
                <a:solidFill>
                  <a:srgbClr val="FF0000"/>
                </a:solidFill>
              </a:rPr>
              <a:t>Where </a:t>
            </a:r>
            <a:r>
              <a:rPr lang="en-US" sz="2000" dirty="0" smtClean="0">
                <a:solidFill>
                  <a:srgbClr val="FF0000"/>
                </a:solidFill>
              </a:rPr>
              <a:t>salary &lt;&gt; </a:t>
            </a:r>
            <a:r>
              <a:rPr lang="en-US" sz="2000" dirty="0">
                <a:solidFill>
                  <a:srgbClr val="FF0000"/>
                </a:solidFill>
              </a:rPr>
              <a:t>(select max(salary)from employees</a:t>
            </a:r>
            <a:r>
              <a:rPr lang="en-US" sz="2000" dirty="0" smtClean="0">
                <a:solidFill>
                  <a:srgbClr val="FF0000"/>
                </a:solidFill>
              </a:rPr>
              <a:t>)</a:t>
            </a:r>
          </a:p>
          <a:p>
            <a:r>
              <a:rPr lang="en-US" sz="2000" dirty="0" smtClean="0">
                <a:solidFill>
                  <a:srgbClr val="FF0000"/>
                </a:solidFill>
              </a:rPr>
              <a:t>Or</a:t>
            </a:r>
          </a:p>
          <a:p>
            <a:endParaRPr lang="en-US" sz="2000" dirty="0">
              <a:solidFill>
                <a:srgbClr val="FF0000"/>
              </a:solidFill>
            </a:endParaRPr>
          </a:p>
          <a:p>
            <a:r>
              <a:rPr lang="en-US" sz="2000" dirty="0" smtClean="0">
                <a:solidFill>
                  <a:srgbClr val="FF0000"/>
                </a:solidFill>
              </a:rPr>
              <a:t>where </a:t>
            </a:r>
            <a:r>
              <a:rPr lang="en-US" sz="2000" dirty="0" err="1" smtClean="0">
                <a:solidFill>
                  <a:srgbClr val="FF0000"/>
                </a:solidFill>
              </a:rPr>
              <a:t>rownum</a:t>
            </a:r>
            <a:r>
              <a:rPr lang="en-US" sz="2000" dirty="0" smtClean="0">
                <a:solidFill>
                  <a:srgbClr val="FF0000"/>
                </a:solidFill>
              </a:rPr>
              <a:t> &lt;= 2</a:t>
            </a:r>
          </a:p>
          <a:p>
            <a:r>
              <a:rPr lang="en-US" sz="2000" dirty="0" smtClean="0">
                <a:solidFill>
                  <a:srgbClr val="FF0000"/>
                </a:solidFill>
              </a:rPr>
              <a:t>Or</a:t>
            </a:r>
          </a:p>
          <a:p>
            <a:endParaRPr lang="en-US" sz="2000" dirty="0" smtClean="0">
              <a:solidFill>
                <a:srgbClr val="FF0000"/>
              </a:solidFill>
            </a:endParaRPr>
          </a:p>
          <a:p>
            <a:r>
              <a:rPr lang="en-US" sz="2000" dirty="0" smtClean="0">
                <a:solidFill>
                  <a:srgbClr val="FF0000"/>
                </a:solidFill>
              </a:rPr>
              <a:t>Select distinct (</a:t>
            </a:r>
            <a:r>
              <a:rPr lang="en-US" sz="2000" dirty="0" err="1" smtClean="0">
                <a:solidFill>
                  <a:srgbClr val="FF0000"/>
                </a:solidFill>
              </a:rPr>
              <a:t>A.salary</a:t>
            </a:r>
            <a:r>
              <a:rPr lang="en-US" sz="2000" dirty="0" smtClean="0">
                <a:solidFill>
                  <a:srgbClr val="FF0000"/>
                </a:solidFill>
              </a:rPr>
              <a:t>)</a:t>
            </a:r>
          </a:p>
          <a:p>
            <a:r>
              <a:rPr lang="en-US" sz="2000" dirty="0" smtClean="0">
                <a:solidFill>
                  <a:srgbClr val="FF0000"/>
                </a:solidFill>
              </a:rPr>
              <a:t>From employee A</a:t>
            </a:r>
          </a:p>
          <a:p>
            <a:r>
              <a:rPr lang="en-US" sz="2000" dirty="0" smtClean="0">
                <a:solidFill>
                  <a:srgbClr val="FF0000"/>
                </a:solidFill>
              </a:rPr>
              <a:t>Where 2= (select count(distinct </a:t>
            </a:r>
            <a:r>
              <a:rPr lang="en-US" sz="2000" dirty="0" err="1" smtClean="0">
                <a:solidFill>
                  <a:srgbClr val="FF0000"/>
                </a:solidFill>
              </a:rPr>
              <a:t>B.salary</a:t>
            </a:r>
            <a:r>
              <a:rPr lang="en-US" sz="2000" dirty="0" smtClean="0">
                <a:solidFill>
                  <a:srgbClr val="FF0000"/>
                </a:solidFill>
              </a:rPr>
              <a:t>))</a:t>
            </a:r>
          </a:p>
          <a:p>
            <a:r>
              <a:rPr lang="en-US" sz="2000" dirty="0" smtClean="0">
                <a:solidFill>
                  <a:srgbClr val="FF0000"/>
                </a:solidFill>
              </a:rPr>
              <a:t>From employees B</a:t>
            </a:r>
          </a:p>
          <a:p>
            <a:r>
              <a:rPr lang="en-US" sz="2000" dirty="0" smtClean="0">
                <a:solidFill>
                  <a:srgbClr val="FF0000"/>
                </a:solidFill>
              </a:rPr>
              <a:t>Where </a:t>
            </a:r>
            <a:r>
              <a:rPr lang="en-US" sz="2000" dirty="0" err="1" smtClean="0">
                <a:solidFill>
                  <a:srgbClr val="FF0000"/>
                </a:solidFill>
              </a:rPr>
              <a:t>A.salry</a:t>
            </a:r>
            <a:r>
              <a:rPr lang="en-US" sz="2000" dirty="0" smtClean="0">
                <a:solidFill>
                  <a:srgbClr val="FF0000"/>
                </a:solidFill>
              </a:rPr>
              <a:t> &lt;= </a:t>
            </a:r>
            <a:r>
              <a:rPr lang="en-US" sz="2000" dirty="0" err="1" smtClean="0">
                <a:solidFill>
                  <a:srgbClr val="FF0000"/>
                </a:solidFill>
              </a:rPr>
              <a:t>B.salary</a:t>
            </a:r>
            <a:endParaRPr lang="en-US" sz="2000" b="1" dirty="0">
              <a:solidFill>
                <a:srgbClr val="FF0000"/>
              </a:solidFill>
            </a:endParaRPr>
          </a:p>
        </p:txBody>
      </p:sp>
    </p:spTree>
    <p:extLst>
      <p:ext uri="{BB962C8B-B14F-4D97-AF65-F5344CB8AC3E}">
        <p14:creationId xmlns:p14="http://schemas.microsoft.com/office/powerpoint/2010/main" val="3456533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27599199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fontScale="92500" lnSpcReduction="20000"/>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a:p>
            <a:r>
              <a:rPr lang="en-US" sz="2200" dirty="0" smtClean="0">
                <a:solidFill>
                  <a:srgbClr val="00B050"/>
                </a:solidFill>
              </a:rPr>
              <a:t>HAVING – Filters rows from created groups.(FILTER GROUP DATA)</a:t>
            </a:r>
          </a:p>
          <a:p>
            <a:pPr lvl="1"/>
            <a:r>
              <a:rPr lang="en-US" sz="2400" dirty="0" smtClean="0"/>
              <a:t>Find the departments that has more than 5 employees.</a:t>
            </a:r>
          </a:p>
          <a:p>
            <a:pPr lvl="1"/>
            <a:r>
              <a:rPr lang="en-US" sz="1600" dirty="0" smtClean="0">
                <a:solidFill>
                  <a:srgbClr val="FF0000"/>
                </a:solidFill>
              </a:rPr>
              <a:t>SELECT </a:t>
            </a:r>
            <a:r>
              <a:rPr lang="en-US" sz="1600" dirty="0" err="1" smtClean="0">
                <a:solidFill>
                  <a:srgbClr val="FF0000"/>
                </a:solidFill>
              </a:rPr>
              <a:t>Department_id</a:t>
            </a:r>
            <a:r>
              <a:rPr lang="en-US" sz="1600" dirty="0" smtClean="0">
                <a:solidFill>
                  <a:srgbClr val="FF0000"/>
                </a:solidFill>
              </a:rPr>
              <a:t>, COUNT(</a:t>
            </a:r>
            <a:r>
              <a:rPr lang="en-US" sz="1600" dirty="0" err="1" smtClean="0">
                <a:solidFill>
                  <a:srgbClr val="FF0000"/>
                </a:solidFill>
              </a:rPr>
              <a:t>employee_id</a:t>
            </a:r>
            <a:r>
              <a:rPr lang="en-US" sz="1600" dirty="0" smtClean="0">
                <a:solidFill>
                  <a:srgbClr val="FF0000"/>
                </a:solidFill>
              </a:rPr>
              <a:t>)</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endParaRPr lang="en-US" sz="1600" dirty="0" smtClean="0">
              <a:solidFill>
                <a:srgbClr val="FF0000"/>
              </a:solidFill>
            </a:endParaRPr>
          </a:p>
          <a:p>
            <a:pPr lvl="1"/>
            <a:r>
              <a:rPr lang="en-US" sz="1600" dirty="0" smtClean="0">
                <a:solidFill>
                  <a:srgbClr val="FF0000"/>
                </a:solidFill>
              </a:rPr>
              <a:t>Having COUNT(</a:t>
            </a:r>
            <a:r>
              <a:rPr lang="en-US" sz="1600" dirty="0" err="1" smtClean="0">
                <a:solidFill>
                  <a:srgbClr val="FF0000"/>
                </a:solidFill>
              </a:rPr>
              <a:t>employee_id</a:t>
            </a:r>
            <a:r>
              <a:rPr lang="en-US" sz="1600" dirty="0" smtClean="0">
                <a:solidFill>
                  <a:srgbClr val="FF0000"/>
                </a:solidFill>
              </a:rPr>
              <a:t>)&gt;5;</a:t>
            </a:r>
          </a:p>
        </p:txBody>
      </p:sp>
    </p:spTree>
    <p:extLst>
      <p:ext uri="{BB962C8B-B14F-4D97-AF65-F5344CB8AC3E}">
        <p14:creationId xmlns:p14="http://schemas.microsoft.com/office/powerpoint/2010/main" val="4276365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individual data row</a:t>
            </a:r>
          </a:p>
          <a:p>
            <a:r>
              <a:rPr lang="en-US" dirty="0" smtClean="0"/>
              <a:t>Having filter group data row</a:t>
            </a:r>
            <a:endParaRPr lang="en-US" dirty="0"/>
          </a:p>
        </p:txBody>
      </p:sp>
    </p:spTree>
    <p:extLst>
      <p:ext uri="{BB962C8B-B14F-4D97-AF65-F5344CB8AC3E}">
        <p14:creationId xmlns:p14="http://schemas.microsoft.com/office/powerpoint/2010/main" val="18325034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endParaRPr lang="en-US" dirty="0"/>
          </a:p>
        </p:txBody>
      </p:sp>
    </p:spTree>
    <p:extLst>
      <p:ext uri="{BB962C8B-B14F-4D97-AF65-F5344CB8AC3E}">
        <p14:creationId xmlns:p14="http://schemas.microsoft.com/office/powerpoint/2010/main" val="41324435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lstStyle/>
          <a:p>
            <a:r>
              <a:rPr lang="en-US" sz="2400" dirty="0" smtClean="0"/>
              <a:t>Purpose </a:t>
            </a:r>
            <a:r>
              <a:rPr lang="en-US" sz="2400" dirty="0"/>
              <a:t>of the SQL </a:t>
            </a:r>
            <a:r>
              <a:rPr lang="en-US" sz="2400" b="1" dirty="0"/>
              <a:t>UNION</a:t>
            </a:r>
            <a:r>
              <a:rPr lang="en-US" sz="2400" dirty="0"/>
              <a:t> query is to combine the results of two queries together while removing duplicates. In other words, when using </a:t>
            </a:r>
            <a:r>
              <a:rPr lang="en-US" sz="2400" b="1" dirty="0"/>
              <a:t>UNION</a:t>
            </a:r>
            <a:r>
              <a:rPr lang="en-US" sz="2400" dirty="0"/>
              <a:t>, only unique values are returned (similar to </a:t>
            </a:r>
            <a:r>
              <a:rPr lang="en-US" sz="2400" b="1" dirty="0"/>
              <a:t>SELECT </a:t>
            </a:r>
            <a:r>
              <a:rPr lang="en-US" sz="2400" b="1" dirty="0">
                <a:hlinkClick r:id="rId2"/>
              </a:rPr>
              <a:t>DISTINCT</a:t>
            </a:r>
            <a:r>
              <a:rPr lang="en-US" sz="2400" dirty="0"/>
              <a:t>).</a:t>
            </a:r>
          </a:p>
          <a:p>
            <a:endParaRPr lang="en-US" dirty="0"/>
          </a:p>
        </p:txBody>
      </p:sp>
    </p:spTree>
    <p:extLst>
      <p:ext uri="{BB962C8B-B14F-4D97-AF65-F5344CB8AC3E}">
        <p14:creationId xmlns:p14="http://schemas.microsoft.com/office/powerpoint/2010/main" val="24404889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200" b="1" dirty="0"/>
              <a:t>Syntax</a:t>
            </a:r>
          </a:p>
          <a:p>
            <a:r>
              <a:rPr lang="en-US" sz="2200" dirty="0"/>
              <a:t>The syntax of </a:t>
            </a:r>
            <a:r>
              <a:rPr lang="en-US" sz="2200" b="1" dirty="0"/>
              <a:t>UNION</a:t>
            </a:r>
            <a:r>
              <a:rPr lang="en-US" sz="2200" dirty="0"/>
              <a:t> in SQL is as follows:</a:t>
            </a:r>
          </a:p>
          <a:p>
            <a:r>
              <a:rPr lang="en-US" sz="2200" b="1" dirty="0">
                <a:solidFill>
                  <a:srgbClr val="FF0000"/>
                </a:solidFill>
              </a:rPr>
              <a:t>[SQL Statement 1]</a:t>
            </a:r>
            <a:br>
              <a:rPr lang="en-US" sz="2200" b="1" dirty="0">
                <a:solidFill>
                  <a:srgbClr val="FF0000"/>
                </a:solidFill>
              </a:rPr>
            </a:br>
            <a:r>
              <a:rPr lang="en-US" sz="2200" b="1" dirty="0">
                <a:solidFill>
                  <a:srgbClr val="FF0000"/>
                </a:solidFill>
              </a:rPr>
              <a:t>UNION</a:t>
            </a:r>
            <a:br>
              <a:rPr lang="en-US" sz="2200" b="1" dirty="0">
                <a:solidFill>
                  <a:srgbClr val="FF0000"/>
                </a:solidFill>
              </a:rPr>
            </a:br>
            <a:r>
              <a:rPr lang="en-US" sz="2200" b="1" dirty="0">
                <a:solidFill>
                  <a:srgbClr val="FF0000"/>
                </a:solidFill>
              </a:rPr>
              <a:t>[SQL Statement 2];</a:t>
            </a:r>
          </a:p>
          <a:p>
            <a:r>
              <a:rPr lang="en-US" sz="2200" dirty="0"/>
              <a:t>The columns selected in [SQL Statement 1] and [SQL Statement 2] need to be of the same data type for </a:t>
            </a:r>
            <a:r>
              <a:rPr lang="en-US" sz="2200" b="1" dirty="0"/>
              <a:t>UNION</a:t>
            </a:r>
            <a:r>
              <a:rPr lang="en-US" sz="2200" dirty="0"/>
              <a:t> to work</a:t>
            </a:r>
            <a:r>
              <a:rPr lang="en-US" dirty="0"/>
              <a:t>.</a:t>
            </a:r>
          </a:p>
          <a:p>
            <a:endParaRPr lang="en-US" dirty="0"/>
          </a:p>
        </p:txBody>
      </p:sp>
    </p:spTree>
    <p:extLst>
      <p:ext uri="{BB962C8B-B14F-4D97-AF65-F5344CB8AC3E}">
        <p14:creationId xmlns:p14="http://schemas.microsoft.com/office/powerpoint/2010/main" val="20615956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sp>
        <p:nvSpPr>
          <p:cNvPr id="10" name="Rectangle 9"/>
          <p:cNvSpPr/>
          <p:nvPr/>
        </p:nvSpPr>
        <p:spPr>
          <a:xfrm>
            <a:off x="2003603" y="4724400"/>
            <a:ext cx="4572000" cy="1477328"/>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r>
              <a:rPr lang="en-US" b="1" dirty="0">
                <a:solidFill>
                  <a:srgbClr val="0000FF"/>
                </a:solidFill>
                <a:latin typeface="PT Sans"/>
              </a:rPr>
              <a:t>;</a:t>
            </a:r>
            <a:endParaRPr lang="en-US" dirty="0"/>
          </a:p>
        </p:txBody>
      </p:sp>
      <p:graphicFrame>
        <p:nvGraphicFramePr>
          <p:cNvPr id="11" name="Table 10"/>
          <p:cNvGraphicFramePr>
            <a:graphicFrameLocks noGrp="1"/>
          </p:cNvGraphicFramePr>
          <p:nvPr>
            <p:extLst/>
          </p:nvPr>
        </p:nvGraphicFramePr>
        <p:xfrm>
          <a:off x="7378700" y="4262120"/>
          <a:ext cx="1765300" cy="2560320"/>
        </p:xfrm>
        <a:graphic>
          <a:graphicData uri="http://schemas.openxmlformats.org/drawingml/2006/table">
            <a:tbl>
              <a:tblPr/>
              <a:tblGrid>
                <a:gridCol w="1765300">
                  <a:extLst>
                    <a:ext uri="{9D8B030D-6E8A-4147-A177-3AD203B41FA5}">
                      <a16:colId xmlns:a16="http://schemas.microsoft.com/office/drawing/2014/main" val="20000"/>
                    </a:ext>
                  </a:extLst>
                </a:gridCol>
              </a:tblGrid>
              <a:tr h="0">
                <a:tc>
                  <a:txBody>
                    <a:bodyPr/>
                    <a:lstStyle/>
                    <a:p>
                      <a:r>
                        <a:rPr lang="en-US" u="sng"/>
                        <a:t>Txn_Date</a:t>
                      </a:r>
                      <a:endParaRPr lang="en-US"/>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a:t>Jan-10-1999</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a:t>Jan-11-1999</a:t>
                      </a:r>
                    </a:p>
                  </a:txBody>
                  <a:tcPr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US" dirty="0"/>
                        <a:t>Jan-12-1999</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Tree>
    <p:extLst>
      <p:ext uri="{BB962C8B-B14F-4D97-AF65-F5344CB8AC3E}">
        <p14:creationId xmlns:p14="http://schemas.microsoft.com/office/powerpoint/2010/main" val="376154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124" y="1600200"/>
            <a:ext cx="6453302" cy="4495800"/>
          </a:xfrm>
        </p:spPr>
      </p:pic>
    </p:spTree>
    <p:extLst>
      <p:ext uri="{BB962C8B-B14F-4D97-AF65-F5344CB8AC3E}">
        <p14:creationId xmlns:p14="http://schemas.microsoft.com/office/powerpoint/2010/main" val="1483251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Union All</a:t>
            </a:r>
            <a:endParaRPr lang="en-US" dirty="0"/>
          </a:p>
        </p:txBody>
      </p:sp>
      <p:sp>
        <p:nvSpPr>
          <p:cNvPr id="3" name="Content Placeholder 2"/>
          <p:cNvSpPr>
            <a:spLocks noGrp="1"/>
          </p:cNvSpPr>
          <p:nvPr>
            <p:ph idx="1"/>
          </p:nvPr>
        </p:nvSpPr>
        <p:spPr/>
        <p:txBody>
          <a:bodyPr/>
          <a:lstStyle/>
          <a:p>
            <a:r>
              <a:rPr lang="en-US" sz="2400" dirty="0" smtClean="0"/>
              <a:t>The </a:t>
            </a:r>
            <a:r>
              <a:rPr lang="en-US" sz="2400" dirty="0"/>
              <a:t>purpose of the SQL </a:t>
            </a:r>
            <a:r>
              <a:rPr lang="en-US" sz="2400" b="1" dirty="0"/>
              <a:t>UNION ALL</a:t>
            </a:r>
            <a:r>
              <a:rPr lang="en-US" sz="2400" dirty="0"/>
              <a:t> command is to combine the results of two queries together without removing any duplicates.</a:t>
            </a:r>
          </a:p>
          <a:p>
            <a:endParaRPr lang="en-US" dirty="0"/>
          </a:p>
        </p:txBody>
      </p:sp>
    </p:spTree>
    <p:extLst>
      <p:ext uri="{BB962C8B-B14F-4D97-AF65-F5344CB8AC3E}">
        <p14:creationId xmlns:p14="http://schemas.microsoft.com/office/powerpoint/2010/main" val="14218231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
        <p:nvSpPr>
          <p:cNvPr id="2" name="Rectangle 1"/>
          <p:cNvSpPr/>
          <p:nvPr/>
        </p:nvSpPr>
        <p:spPr>
          <a:xfrm>
            <a:off x="1006039" y="4798367"/>
            <a:ext cx="4572000" cy="1200329"/>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 ALL</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endParaRPr lang="en-US" dirty="0"/>
          </a:p>
        </p:txBody>
      </p:sp>
      <p:graphicFrame>
        <p:nvGraphicFramePr>
          <p:cNvPr id="3" name="Table 2"/>
          <p:cNvGraphicFramePr>
            <a:graphicFrameLocks noGrp="1"/>
          </p:cNvGraphicFramePr>
          <p:nvPr>
            <p:extLst/>
          </p:nvPr>
        </p:nvGraphicFramePr>
        <p:xfrm>
          <a:off x="7391400" y="3429000"/>
          <a:ext cx="1460500" cy="3291840"/>
        </p:xfrm>
        <a:graphic>
          <a:graphicData uri="http://schemas.openxmlformats.org/drawingml/2006/table">
            <a:tbl>
              <a:tblPr/>
              <a:tblGrid>
                <a:gridCol w="1460500">
                  <a:extLst>
                    <a:ext uri="{9D8B030D-6E8A-4147-A177-3AD203B41FA5}">
                      <a16:colId xmlns:a16="http://schemas.microsoft.com/office/drawing/2014/main" val="20000"/>
                    </a:ext>
                  </a:extLst>
                </a:gridCol>
              </a:tblGrid>
              <a:tr h="0">
                <a:tc>
                  <a:txBody>
                    <a:bodyPr/>
                    <a:lstStyle/>
                    <a:p>
                      <a:r>
                        <a:rPr lang="en-US" u="sng" dirty="0" err="1"/>
                        <a:t>Txn_Date</a:t>
                      </a:r>
                      <a:endParaRPr lang="en-US" dirty="0"/>
                    </a:p>
                  </a:txBody>
                  <a:tcPr anchor="ctr">
                    <a:lnL>
                      <a:noFill/>
                    </a:lnL>
                    <a:lnR>
                      <a:noFill/>
                    </a:lnR>
                    <a:lnT>
                      <a:noFill/>
                    </a:lnT>
                    <a:lnB>
                      <a:noFill/>
                    </a:lnB>
                    <a:solidFill>
                      <a:srgbClr val="DDDDDD"/>
                    </a:solidFill>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solidFill>
                      <a:srgbClr val="DDDDDD"/>
                    </a:solidFill>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3"/>
                  </a:ext>
                </a:extLst>
              </a:tr>
              <a:tr h="0">
                <a:tc>
                  <a:txBody>
                    <a:bodyPr/>
                    <a:lstStyle/>
                    <a:p>
                      <a:r>
                        <a:rPr lang="en-US" dirty="0"/>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4"/>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5"/>
                  </a:ext>
                </a:extLst>
              </a:tr>
              <a:tr h="0">
                <a:tc>
                  <a:txBody>
                    <a:bodyPr/>
                    <a:lstStyle/>
                    <a:p>
                      <a:r>
                        <a:rPr lang="en-US"/>
                        <a:t>Jan-10-1999</a:t>
                      </a:r>
                    </a:p>
                  </a:txBody>
                  <a:tcPr anchor="ctr">
                    <a:lnL>
                      <a:noFill/>
                    </a:lnL>
                    <a:lnR>
                      <a:noFill/>
                    </a:lnR>
                    <a:lnT>
                      <a:noFill/>
                    </a:lnT>
                    <a:lnB>
                      <a:noFill/>
                    </a:lnB>
                    <a:solidFill>
                      <a:srgbClr val="DDDDDD"/>
                    </a:solidFill>
                  </a:tcPr>
                </a:tc>
                <a:extLst>
                  <a:ext uri="{0D108BD9-81ED-4DB2-BD59-A6C34878D82A}">
                    <a16:rowId xmlns:a16="http://schemas.microsoft.com/office/drawing/2014/main" val="10006"/>
                  </a:ext>
                </a:extLst>
              </a:tr>
              <a:tr h="0">
                <a:tc>
                  <a:txBody>
                    <a:bodyPr/>
                    <a:lstStyle/>
                    <a:p>
                      <a:r>
                        <a:rPr lang="en-US"/>
                        <a:t>Jan-11-1999</a:t>
                      </a:r>
                    </a:p>
                  </a:txBody>
                  <a:tcPr anchor="ctr">
                    <a:lnL>
                      <a:noFill/>
                    </a:lnL>
                    <a:lnR>
                      <a:noFill/>
                    </a:lnR>
                    <a:lnT>
                      <a:noFill/>
                    </a:lnT>
                    <a:lnB>
                      <a:noFill/>
                    </a:lnB>
                    <a:solidFill>
                      <a:srgbClr val="DDDDDD"/>
                    </a:solidFill>
                  </a:tcPr>
                </a:tc>
                <a:extLst>
                  <a:ext uri="{0D108BD9-81ED-4DB2-BD59-A6C34878D82A}">
                    <a16:rowId xmlns:a16="http://schemas.microsoft.com/office/drawing/2014/main" val="10007"/>
                  </a:ext>
                </a:extLst>
              </a:tr>
              <a:tr h="0">
                <a:tc>
                  <a:txBody>
                    <a:bodyPr/>
                    <a:lstStyle/>
                    <a:p>
                      <a:r>
                        <a:rPr lang="en-US" dirty="0"/>
                        <a:t>Jan-12-1999</a:t>
                      </a:r>
                    </a:p>
                  </a:txBody>
                  <a:tcPr anchor="ctr">
                    <a:lnL>
                      <a:noFill/>
                    </a:lnL>
                    <a:lnR>
                      <a:noFill/>
                    </a:lnR>
                    <a:lnT>
                      <a:noFill/>
                    </a:lnT>
                    <a:lnB>
                      <a:noFill/>
                    </a:lnB>
                    <a:solidFill>
                      <a:srgbClr val="DDDDD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31590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UNION vs UNION ALL</a:t>
            </a:r>
            <a:br>
              <a:rPr lang="en-US" b="1" dirty="0"/>
            </a:br>
            <a:endParaRPr lang="en-US" dirty="0"/>
          </a:p>
        </p:txBody>
      </p:sp>
      <p:sp>
        <p:nvSpPr>
          <p:cNvPr id="3" name="Content Placeholder 2"/>
          <p:cNvSpPr>
            <a:spLocks noGrp="1"/>
          </p:cNvSpPr>
          <p:nvPr>
            <p:ph idx="1"/>
          </p:nvPr>
        </p:nvSpPr>
        <p:spPr/>
        <p:txBody>
          <a:bodyPr/>
          <a:lstStyle/>
          <a:p>
            <a:r>
              <a:rPr lang="en-US" sz="2400" b="1" dirty="0" smtClean="0"/>
              <a:t>UNION</a:t>
            </a:r>
            <a:r>
              <a:rPr lang="en-US" sz="2400" dirty="0"/>
              <a:t> and </a:t>
            </a:r>
            <a:r>
              <a:rPr lang="en-US" sz="2400" b="1" dirty="0"/>
              <a:t>UNION ALL</a:t>
            </a:r>
            <a:r>
              <a:rPr lang="en-US" sz="2400" dirty="0"/>
              <a:t> both combine the results of two SQL queries. The difference is that, </a:t>
            </a:r>
            <a:endParaRPr lang="en-US" sz="2400" dirty="0" smtClean="0"/>
          </a:p>
          <a:p>
            <a:endParaRPr lang="en-US" sz="2400" dirty="0"/>
          </a:p>
          <a:p>
            <a:r>
              <a:rPr lang="en-US" sz="2400" dirty="0" smtClean="0"/>
              <a:t>while</a:t>
            </a:r>
            <a:r>
              <a:rPr lang="en-US" sz="2400" dirty="0"/>
              <a:t> </a:t>
            </a:r>
            <a:r>
              <a:rPr lang="en-US" sz="2400" b="1" dirty="0"/>
              <a:t>UNION</a:t>
            </a:r>
            <a:r>
              <a:rPr lang="en-US" sz="2400" dirty="0"/>
              <a:t> only returns distinct values, </a:t>
            </a:r>
            <a:r>
              <a:rPr lang="en-US" sz="2400" b="1" dirty="0"/>
              <a:t>UNION ALL</a:t>
            </a:r>
            <a:r>
              <a:rPr lang="en-US" sz="2400" dirty="0"/>
              <a:t> selects all values. </a:t>
            </a:r>
          </a:p>
          <a:p>
            <a:endParaRPr lang="en-US" dirty="0"/>
          </a:p>
        </p:txBody>
      </p:sp>
    </p:spTree>
    <p:extLst>
      <p:ext uri="{BB962C8B-B14F-4D97-AF65-F5344CB8AC3E}">
        <p14:creationId xmlns:p14="http://schemas.microsoft.com/office/powerpoint/2010/main" val="3577937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 Statement</a:t>
            </a:r>
            <a:endParaRPr lang="en-US" dirty="0"/>
          </a:p>
        </p:txBody>
      </p:sp>
      <p:sp>
        <p:nvSpPr>
          <p:cNvPr id="3" name="Content Placeholder 2"/>
          <p:cNvSpPr>
            <a:spLocks noGrp="1"/>
          </p:cNvSpPr>
          <p:nvPr>
            <p:ph idx="1"/>
          </p:nvPr>
        </p:nvSpPr>
        <p:spPr/>
        <p:txBody>
          <a:bodyPr/>
          <a:lstStyle/>
          <a:p>
            <a:r>
              <a:rPr lang="en-US" sz="2000" dirty="0" smtClean="0"/>
              <a:t>As </a:t>
            </a:r>
            <a:r>
              <a:rPr lang="en-US" sz="2000" dirty="0"/>
              <a:t>mentioned in the </a:t>
            </a:r>
            <a:r>
              <a:rPr lang="en-US" sz="2000" b="1" dirty="0">
                <a:hlinkClick r:id="rId2"/>
              </a:rPr>
              <a:t>Index</a:t>
            </a:r>
            <a:r>
              <a:rPr lang="en-US" sz="2000" dirty="0"/>
              <a:t> overview page, a table index helps SQL statements run faster. The syntax for creating an index is:</a:t>
            </a:r>
          </a:p>
          <a:p>
            <a:endParaRPr lang="en-US" sz="2000" b="1" dirty="0" smtClean="0"/>
          </a:p>
          <a:p>
            <a:r>
              <a:rPr lang="en-US" sz="1600" b="1" dirty="0" smtClean="0">
                <a:solidFill>
                  <a:srgbClr val="FF0000"/>
                </a:solidFill>
              </a:rPr>
              <a:t>CREATE </a:t>
            </a:r>
            <a:r>
              <a:rPr lang="en-US" sz="1600" b="1" dirty="0">
                <a:solidFill>
                  <a:srgbClr val="FF0000"/>
                </a:solidFill>
              </a:rPr>
              <a:t>INDEX "</a:t>
            </a:r>
            <a:r>
              <a:rPr lang="en-US" sz="1600" b="1" dirty="0" err="1">
                <a:solidFill>
                  <a:srgbClr val="FF0000"/>
                </a:solidFill>
              </a:rPr>
              <a:t>index_name</a:t>
            </a:r>
            <a:r>
              <a:rPr lang="en-US" sz="1600" b="1" dirty="0">
                <a:solidFill>
                  <a:srgbClr val="FF0000"/>
                </a:solidFill>
              </a:rPr>
              <a:t>" ON "</a:t>
            </a:r>
            <a:r>
              <a:rPr lang="en-US" sz="1600" b="1" dirty="0" err="1">
                <a:solidFill>
                  <a:srgbClr val="FF0000"/>
                </a:solidFill>
              </a:rPr>
              <a:t>table_name</a:t>
            </a:r>
            <a:r>
              <a:rPr lang="en-US" sz="1600" b="1" dirty="0">
                <a:solidFill>
                  <a:srgbClr val="FF0000"/>
                </a:solidFill>
              </a:rPr>
              <a:t>" (</a:t>
            </a:r>
            <a:r>
              <a:rPr lang="en-US" sz="1600" b="1" dirty="0" err="1">
                <a:solidFill>
                  <a:srgbClr val="FF0000"/>
                </a:solidFill>
              </a:rPr>
              <a:t>column_name</a:t>
            </a:r>
            <a:r>
              <a:rPr lang="en-US" sz="1600" b="1" dirty="0">
                <a:solidFill>
                  <a:srgbClr val="FF0000"/>
                </a:solidFill>
              </a:rPr>
              <a:t>);</a:t>
            </a:r>
          </a:p>
          <a:p>
            <a:endParaRPr lang="en-US" sz="2000" dirty="0" smtClean="0"/>
          </a:p>
          <a:p>
            <a:r>
              <a:rPr lang="en-US" sz="2000" dirty="0" smtClean="0"/>
              <a:t>Note </a:t>
            </a:r>
            <a:r>
              <a:rPr lang="en-US" sz="2000" dirty="0"/>
              <a:t>that an index can only cover one table. We cannot build an index that covers multiple tables</a:t>
            </a:r>
          </a:p>
          <a:p>
            <a:endParaRPr lang="en-US" dirty="0"/>
          </a:p>
        </p:txBody>
      </p:sp>
    </p:spTree>
    <p:extLst>
      <p:ext uri="{BB962C8B-B14F-4D97-AF65-F5344CB8AC3E}">
        <p14:creationId xmlns:p14="http://schemas.microsoft.com/office/powerpoint/2010/main" val="4721024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27125" y="703272"/>
          <a:ext cx="7499350" cy="2834640"/>
        </p:xfrm>
        <a:graphic>
          <a:graphicData uri="http://schemas.openxmlformats.org/drawingml/2006/table">
            <a:tbl>
              <a:tblPr>
                <a:tableStyleId>{3C2FFA5D-87B4-456A-9821-1D502468CF0F}</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0">
                <a:tc>
                  <a:txBody>
                    <a:bodyPr/>
                    <a:lstStyle/>
                    <a:p>
                      <a:r>
                        <a:rPr lang="en-US" dirty="0" smtClean="0"/>
                        <a:t>Column </a:t>
                      </a:r>
                      <a:r>
                        <a:rPr lang="en-US" dirty="0"/>
                        <a:t>Name</a:t>
                      </a:r>
                    </a:p>
                  </a:txBody>
                  <a:tcPr anchor="ctr"/>
                </a:tc>
                <a:tc>
                  <a:txBody>
                    <a:bodyPr/>
                    <a:lstStyle/>
                    <a:p>
                      <a:endParaRPr lang="en-US" dirty="0" smtClean="0"/>
                    </a:p>
                    <a:p>
                      <a:r>
                        <a:rPr lang="en-US" dirty="0" smtClean="0"/>
                        <a:t>Data </a:t>
                      </a:r>
                      <a:r>
                        <a:rPr lang="en-US" dirty="0"/>
                        <a:t>Type</a:t>
                      </a:r>
                    </a:p>
                  </a:txBody>
                  <a:tcPr anchor="ctr"/>
                </a:tc>
                <a:extLst>
                  <a:ext uri="{0D108BD9-81ED-4DB2-BD59-A6C34878D82A}">
                    <a16:rowId xmlns:a16="http://schemas.microsoft.com/office/drawing/2014/main" val="10000"/>
                  </a:ext>
                </a:extLst>
              </a:tr>
              <a:tr h="0">
                <a:tc>
                  <a:txBody>
                    <a:bodyPr/>
                    <a:lstStyle/>
                    <a:p>
                      <a:r>
                        <a:rPr lang="en-US"/>
                        <a:t>First_Name</a:t>
                      </a:r>
                    </a:p>
                  </a:txBody>
                  <a:tcPr anchor="ctr"/>
                </a:tc>
                <a:tc>
                  <a:txBody>
                    <a:bodyPr/>
                    <a:lstStyle/>
                    <a:p>
                      <a:r>
                        <a:rPr lang="en-US"/>
                        <a:t>char(50)</a:t>
                      </a:r>
                    </a:p>
                  </a:txBody>
                  <a:tcPr anchor="ctr"/>
                </a:tc>
                <a:extLst>
                  <a:ext uri="{0D108BD9-81ED-4DB2-BD59-A6C34878D82A}">
                    <a16:rowId xmlns:a16="http://schemas.microsoft.com/office/drawing/2014/main" val="10001"/>
                  </a:ext>
                </a:extLst>
              </a:tr>
              <a:tr h="0">
                <a:tc>
                  <a:txBody>
                    <a:bodyPr/>
                    <a:lstStyle/>
                    <a:p>
                      <a:r>
                        <a:rPr lang="en-US"/>
                        <a:t>Last_Name</a:t>
                      </a:r>
                    </a:p>
                  </a:txBody>
                  <a:tcPr anchor="ctr"/>
                </a:tc>
                <a:tc>
                  <a:txBody>
                    <a:bodyPr/>
                    <a:lstStyle/>
                    <a:p>
                      <a:r>
                        <a:rPr lang="en-US"/>
                        <a:t>char(50)</a:t>
                      </a:r>
                    </a:p>
                  </a:txBody>
                  <a:tcPr anchor="ctr"/>
                </a:tc>
                <a:extLst>
                  <a:ext uri="{0D108BD9-81ED-4DB2-BD59-A6C34878D82A}">
                    <a16:rowId xmlns:a16="http://schemas.microsoft.com/office/drawing/2014/main" val="10002"/>
                  </a:ext>
                </a:extLst>
              </a:tr>
              <a:tr h="0">
                <a:tc>
                  <a:txBody>
                    <a:bodyPr/>
                    <a:lstStyle/>
                    <a:p>
                      <a:r>
                        <a:rPr lang="en-US"/>
                        <a:t>Address</a:t>
                      </a:r>
                    </a:p>
                  </a:txBody>
                  <a:tcPr anchor="ctr"/>
                </a:tc>
                <a:tc>
                  <a:txBody>
                    <a:bodyPr/>
                    <a:lstStyle/>
                    <a:p>
                      <a:r>
                        <a:rPr lang="en-US"/>
                        <a:t>char(50)</a:t>
                      </a:r>
                    </a:p>
                  </a:txBody>
                  <a:tcPr anchor="ctr"/>
                </a:tc>
                <a:extLst>
                  <a:ext uri="{0D108BD9-81ED-4DB2-BD59-A6C34878D82A}">
                    <a16:rowId xmlns:a16="http://schemas.microsoft.com/office/drawing/2014/main" val="10003"/>
                  </a:ext>
                </a:extLst>
              </a:tr>
              <a:tr h="0">
                <a:tc>
                  <a:txBody>
                    <a:bodyPr/>
                    <a:lstStyle/>
                    <a:p>
                      <a:r>
                        <a:rPr lang="en-US" dirty="0"/>
                        <a:t>City</a:t>
                      </a:r>
                    </a:p>
                  </a:txBody>
                  <a:tcPr anchor="ctr"/>
                </a:tc>
                <a:tc>
                  <a:txBody>
                    <a:bodyPr/>
                    <a:lstStyle/>
                    <a:p>
                      <a:r>
                        <a:rPr lang="en-US"/>
                        <a:t>char(50)</a:t>
                      </a:r>
                    </a:p>
                  </a:txBody>
                  <a:tcPr anchor="ctr"/>
                </a:tc>
                <a:extLst>
                  <a:ext uri="{0D108BD9-81ED-4DB2-BD59-A6C34878D82A}">
                    <a16:rowId xmlns:a16="http://schemas.microsoft.com/office/drawing/2014/main" val="10004"/>
                  </a:ext>
                </a:extLst>
              </a:tr>
              <a:tr h="0">
                <a:tc>
                  <a:txBody>
                    <a:bodyPr/>
                    <a:lstStyle/>
                    <a:p>
                      <a:r>
                        <a:rPr lang="en-US"/>
                        <a:t>Country</a:t>
                      </a:r>
                    </a:p>
                  </a:txBody>
                  <a:tcPr anchor="ctr"/>
                </a:tc>
                <a:tc>
                  <a:txBody>
                    <a:bodyPr/>
                    <a:lstStyle/>
                    <a:p>
                      <a:r>
                        <a:rPr lang="en-US" dirty="0"/>
                        <a:t>char(25)</a:t>
                      </a:r>
                    </a:p>
                  </a:txBody>
                  <a:tcPr anchor="ctr"/>
                </a:tc>
                <a:extLst>
                  <a:ext uri="{0D108BD9-81ED-4DB2-BD59-A6C34878D82A}">
                    <a16:rowId xmlns:a16="http://schemas.microsoft.com/office/drawing/2014/main" val="10005"/>
                  </a:ext>
                </a:extLst>
              </a:tr>
              <a:tr h="0">
                <a:tc>
                  <a:txBody>
                    <a:bodyPr/>
                    <a:lstStyle/>
                    <a:p>
                      <a:r>
                        <a:rPr lang="en-US" dirty="0" err="1"/>
                        <a:t>Birth_Date</a:t>
                      </a:r>
                      <a:endParaRPr lang="en-US" dirty="0"/>
                    </a:p>
                  </a:txBody>
                  <a:tcPr anchor="ctr"/>
                </a:tc>
                <a:tc>
                  <a:txBody>
                    <a:bodyPr/>
                    <a:lstStyle/>
                    <a:p>
                      <a:r>
                        <a:rPr lang="en-US" dirty="0" err="1"/>
                        <a:t>datetime</a:t>
                      </a:r>
                      <a:endParaRPr lang="en-US" dirty="0"/>
                    </a:p>
                  </a:txBody>
                  <a:tcPr anchor="ct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295400" y="3810000"/>
            <a:ext cx="68580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we want to create an index on the column </a:t>
            </a:r>
            <a:r>
              <a:rPr kumimoji="0" lang="en-US" sz="1600" b="0" i="0" u="none" strike="noStrike" cap="none" normalizeH="0" baseline="0" dirty="0" err="1" smtClean="0">
                <a:ln>
                  <a:noFill/>
                </a:ln>
                <a:solidFill>
                  <a:srgbClr val="000000"/>
                </a:solidFill>
                <a:effectLst/>
                <a:latin typeface="PT Sans"/>
              </a:rPr>
              <a:t>Last_Name</a:t>
            </a:r>
            <a:r>
              <a:rPr kumimoji="0" lang="en-US" sz="1600" b="0" i="0" u="none" strike="noStrike" cap="none" normalizeH="0" baseline="0" dirty="0" smtClean="0">
                <a:ln>
                  <a:noFill/>
                </a:ln>
                <a:solidFill>
                  <a:srgbClr val="000000"/>
                </a:solidFill>
                <a:effectLst/>
                <a:latin typeface="PT Sans"/>
              </a:rPr>
              <a:t>, we would type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IDX_CUSTOMER_LAST_NAME</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a:t>
            </a:r>
            <a:r>
              <a:rPr kumimoji="0" lang="en-US" sz="1600" b="1" i="0" u="none" strike="noStrike" cap="none" normalizeH="0" baseline="0" dirty="0" err="1" smtClean="0">
                <a:ln>
                  <a:noFill/>
                </a:ln>
                <a:solidFill>
                  <a:srgbClr val="0000FF"/>
                </a:solidFill>
                <a:effectLst/>
                <a:latin typeface="PT Sans"/>
              </a:rPr>
              <a:t>Last_Name</a:t>
            </a:r>
            <a:r>
              <a:rPr kumimoji="0" lang="en-US" sz="1600" b="1" i="0" u="none" strike="noStrike" cap="none" normalizeH="0" baseline="0" dirty="0" smtClean="0">
                <a:ln>
                  <a:noFill/>
                </a:ln>
                <a:solidFill>
                  <a:srgbClr val="0000FF"/>
                </a:solidFill>
                <a:effectLst/>
                <a:latin typeface="PT San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If we want to create an index on both City and Country, we would type in,</a:t>
            </a: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PT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IDX_CUSTOMER_LOCATION</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(City, Country);</a:t>
            </a:r>
            <a:endParaRPr kumimoji="0" lang="en-US" sz="1600" b="0" i="0" u="none" strike="noStrike" cap="none" normalizeH="0" baseline="0" dirty="0" smtClean="0">
              <a:ln>
                <a:noFill/>
              </a:ln>
              <a:solidFill>
                <a:schemeClr val="tx1"/>
              </a:solidFill>
              <a:effectLst/>
            </a:endParaRPr>
          </a:p>
        </p:txBody>
      </p:sp>
      <p:sp>
        <p:nvSpPr>
          <p:cNvPr id="6" name="TextBox 5"/>
          <p:cNvSpPr txBox="1"/>
          <p:nvPr/>
        </p:nvSpPr>
        <p:spPr>
          <a:xfrm>
            <a:off x="1752600" y="76200"/>
            <a:ext cx="3124200" cy="646331"/>
          </a:xfrm>
          <a:prstGeom prst="rect">
            <a:avLst/>
          </a:prstGeom>
          <a:noFill/>
        </p:spPr>
        <p:txBody>
          <a:bodyPr wrap="square" rtlCol="0">
            <a:spAutoFit/>
          </a:bodyPr>
          <a:lstStyle/>
          <a:p>
            <a:r>
              <a:rPr lang="en-US" dirty="0">
                <a:solidFill>
                  <a:srgbClr val="000000"/>
                </a:solidFill>
                <a:latin typeface="PT Sans"/>
              </a:rPr>
              <a:t>Table </a:t>
            </a:r>
            <a:r>
              <a:rPr lang="en-US" b="1" i="1" dirty="0">
                <a:solidFill>
                  <a:srgbClr val="000000"/>
                </a:solidFill>
                <a:latin typeface="PT Sans"/>
              </a:rPr>
              <a:t>Customer</a:t>
            </a:r>
          </a:p>
          <a:p>
            <a:endParaRPr lang="en-US" dirty="0"/>
          </a:p>
        </p:txBody>
      </p:sp>
    </p:spTree>
    <p:extLst>
      <p:ext uri="{BB962C8B-B14F-4D97-AF65-F5344CB8AC3E}">
        <p14:creationId xmlns:p14="http://schemas.microsoft.com/office/powerpoint/2010/main" val="2359297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43000"/>
            <a:ext cx="8030812" cy="4860924"/>
          </a:xfrm>
        </p:spPr>
      </p:pic>
    </p:spTree>
    <p:extLst>
      <p:ext uri="{BB962C8B-B14F-4D97-AF65-F5344CB8AC3E}">
        <p14:creationId xmlns:p14="http://schemas.microsoft.com/office/powerpoint/2010/main" val="1866959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93105"/>
            <a:ext cx="5187950" cy="4309990"/>
          </a:xfrm>
        </p:spPr>
      </p:pic>
    </p:spTree>
    <p:extLst>
      <p:ext uri="{BB962C8B-B14F-4D97-AF65-F5344CB8AC3E}">
        <p14:creationId xmlns:p14="http://schemas.microsoft.com/office/powerpoint/2010/main" val="1947489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1575" y="2002650"/>
            <a:ext cx="6096000" cy="3657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23" y="1126350"/>
            <a:ext cx="7620000" cy="4533900"/>
          </a:xfrm>
          <a:prstGeom prst="rect">
            <a:avLst/>
          </a:prstGeom>
        </p:spPr>
      </p:pic>
    </p:spTree>
    <p:extLst>
      <p:ext uri="{BB962C8B-B14F-4D97-AF65-F5344CB8AC3E}">
        <p14:creationId xmlns:p14="http://schemas.microsoft.com/office/powerpoint/2010/main" val="427004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453497"/>
            <a:ext cx="7473950" cy="4484370"/>
          </a:xfrm>
        </p:spPr>
      </p:pic>
    </p:spTree>
    <p:extLst>
      <p:ext uri="{BB962C8B-B14F-4D97-AF65-F5344CB8AC3E}">
        <p14:creationId xmlns:p14="http://schemas.microsoft.com/office/powerpoint/2010/main" val="3891894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Tier/layer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810684"/>
              </p:ext>
            </p:extLst>
          </p:nvPr>
        </p:nvGraphicFramePr>
        <p:xfrm>
          <a:off x="304800" y="1447800"/>
          <a:ext cx="8629650" cy="5107577"/>
        </p:xfrm>
        <a:graphic>
          <a:graphicData uri="http://schemas.openxmlformats.org/drawingml/2006/table">
            <a:tbl>
              <a:tblPr firstRow="1" bandRow="1">
                <a:tableStyleId>{5C22544A-7EE6-4342-B048-85BDC9FD1C3A}</a:tableStyleId>
              </a:tblPr>
              <a:tblGrid>
                <a:gridCol w="1725930">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1725930">
                  <a:extLst>
                    <a:ext uri="{9D8B030D-6E8A-4147-A177-3AD203B41FA5}">
                      <a16:colId xmlns:a16="http://schemas.microsoft.com/office/drawing/2014/main" val="20002"/>
                    </a:ext>
                  </a:extLst>
                </a:gridCol>
                <a:gridCol w="1725930">
                  <a:extLst>
                    <a:ext uri="{9D8B030D-6E8A-4147-A177-3AD203B41FA5}">
                      <a16:colId xmlns:a16="http://schemas.microsoft.com/office/drawing/2014/main" val="20003"/>
                    </a:ext>
                  </a:extLst>
                </a:gridCol>
                <a:gridCol w="1725930">
                  <a:extLst>
                    <a:ext uri="{9D8B030D-6E8A-4147-A177-3AD203B41FA5}">
                      <a16:colId xmlns:a16="http://schemas.microsoft.com/office/drawing/2014/main" val="20004"/>
                    </a:ext>
                  </a:extLst>
                </a:gridCol>
              </a:tblGrid>
              <a:tr h="317863">
                <a:tc>
                  <a:txBody>
                    <a:bodyPr/>
                    <a:lstStyle/>
                    <a:p>
                      <a:r>
                        <a:rPr lang="en-US" dirty="0" smtClean="0"/>
                        <a:t>Tier</a:t>
                      </a:r>
                      <a:endParaRPr lang="en-US" dirty="0"/>
                    </a:p>
                  </a:txBody>
                  <a:tcPr/>
                </a:tc>
                <a:tc>
                  <a:txBody>
                    <a:bodyPr/>
                    <a:lstStyle/>
                    <a:p>
                      <a:r>
                        <a:rPr lang="en-US" dirty="0" smtClean="0"/>
                        <a:t>Contain </a:t>
                      </a:r>
                      <a:endParaRPr lang="en-US" dirty="0"/>
                    </a:p>
                  </a:txBody>
                  <a:tcPr/>
                </a:tc>
                <a:tc>
                  <a:txBody>
                    <a:bodyPr/>
                    <a:lstStyle/>
                    <a:p>
                      <a:r>
                        <a:rPr lang="en-US" dirty="0" smtClean="0"/>
                        <a:t>Language</a:t>
                      </a:r>
                      <a:endParaRPr lang="en-US" dirty="0"/>
                    </a:p>
                  </a:txBody>
                  <a:tcPr/>
                </a:tc>
                <a:tc>
                  <a:txBody>
                    <a:bodyPr/>
                    <a:lstStyle/>
                    <a:p>
                      <a:r>
                        <a:rPr lang="en-US" dirty="0" smtClean="0"/>
                        <a:t>Example</a:t>
                      </a:r>
                      <a:endParaRPr lang="en-US" dirty="0"/>
                    </a:p>
                  </a:txBody>
                  <a:tcPr/>
                </a:tc>
                <a:tc>
                  <a:txBody>
                    <a:bodyPr/>
                    <a:lstStyle/>
                    <a:p>
                      <a:r>
                        <a:rPr lang="en-US" dirty="0" smtClean="0"/>
                        <a:t>Testing</a:t>
                      </a:r>
                      <a:endParaRPr lang="en-US" dirty="0"/>
                    </a:p>
                  </a:txBody>
                  <a:tcPr/>
                </a:tc>
                <a:extLst>
                  <a:ext uri="{0D108BD9-81ED-4DB2-BD59-A6C34878D82A}">
                    <a16:rowId xmlns:a16="http://schemas.microsoft.com/office/drawing/2014/main" val="10000"/>
                  </a:ext>
                </a:extLst>
              </a:tr>
              <a:tr h="548640">
                <a:tc>
                  <a:txBody>
                    <a:bodyPr/>
                    <a:lstStyle/>
                    <a:p>
                      <a:r>
                        <a:rPr lang="en-US" dirty="0" smtClean="0"/>
                        <a:t>Front end /browser/GUI</a:t>
                      </a:r>
                      <a:endParaRPr lang="en-US" dirty="0"/>
                    </a:p>
                  </a:txBody>
                  <a:tcPr/>
                </a:tc>
                <a:tc>
                  <a:txBody>
                    <a:bodyPr/>
                    <a:lstStyle/>
                    <a:p>
                      <a:r>
                        <a:rPr lang="en-US" dirty="0" smtClean="0"/>
                        <a:t>Browser</a:t>
                      </a:r>
                      <a:endParaRPr lang="en-US" dirty="0"/>
                    </a:p>
                  </a:txBody>
                  <a:tcPr/>
                </a:tc>
                <a:tc>
                  <a:txBody>
                    <a:bodyPr/>
                    <a:lstStyle/>
                    <a:p>
                      <a:r>
                        <a:rPr lang="en-US" dirty="0" smtClean="0"/>
                        <a:t>HTML, JavaScript, CSS</a:t>
                      </a:r>
                      <a:endParaRPr lang="en-US" dirty="0"/>
                    </a:p>
                  </a:txBody>
                  <a:tcPr/>
                </a:tc>
                <a:tc>
                  <a:txBody>
                    <a:bodyPr/>
                    <a:lstStyle/>
                    <a:p>
                      <a:r>
                        <a:rPr lang="en-US" dirty="0" smtClean="0"/>
                        <a:t>IE, chrome</a:t>
                      </a:r>
                      <a:endParaRPr lang="en-US" dirty="0"/>
                    </a:p>
                  </a:txBody>
                  <a:tcPr/>
                </a:tc>
                <a:tc>
                  <a:txBody>
                    <a:bodyPr/>
                    <a:lstStyle/>
                    <a:p>
                      <a:r>
                        <a:rPr lang="en-US" dirty="0" smtClean="0"/>
                        <a:t>Manual + Automation</a:t>
                      </a:r>
                      <a:endParaRPr lang="en-US" dirty="0"/>
                    </a:p>
                  </a:txBody>
                  <a:tcPr/>
                </a:tc>
                <a:extLst>
                  <a:ext uri="{0D108BD9-81ED-4DB2-BD59-A6C34878D82A}">
                    <a16:rowId xmlns:a16="http://schemas.microsoft.com/office/drawing/2014/main" val="10001"/>
                  </a:ext>
                </a:extLst>
              </a:tr>
              <a:tr h="783771">
                <a:tc>
                  <a:txBody>
                    <a:bodyPr/>
                    <a:lstStyle/>
                    <a:p>
                      <a:r>
                        <a:rPr lang="en-US" dirty="0" smtClean="0"/>
                        <a:t>Middle</a:t>
                      </a:r>
                      <a:r>
                        <a:rPr lang="en-US" baseline="0" dirty="0" smtClean="0"/>
                        <a:t> end</a:t>
                      </a:r>
                      <a:endParaRPr lang="en-US" dirty="0"/>
                    </a:p>
                  </a:txBody>
                  <a:tcPr/>
                </a:tc>
                <a:tc>
                  <a:txBody>
                    <a:bodyPr/>
                    <a:lstStyle/>
                    <a:p>
                      <a:r>
                        <a:rPr lang="en-US" dirty="0" smtClean="0"/>
                        <a:t>Web server</a:t>
                      </a:r>
                      <a:endParaRPr lang="en-US" dirty="0"/>
                    </a:p>
                  </a:txBody>
                  <a:tcPr/>
                </a:tc>
                <a:tc>
                  <a:txBody>
                    <a:bodyPr/>
                    <a:lstStyle/>
                    <a:p>
                      <a:r>
                        <a:rPr lang="en-US" dirty="0" smtClean="0"/>
                        <a:t>XML, Jason</a:t>
                      </a:r>
                      <a:endParaRPr lang="en-US" dirty="0"/>
                    </a:p>
                  </a:txBody>
                  <a:tcPr/>
                </a:tc>
                <a:tc>
                  <a:txBody>
                    <a:bodyPr/>
                    <a:lstStyle/>
                    <a:p>
                      <a:r>
                        <a:rPr kumimoji="0" lang="en-US" b="0" i="0" kern="1200" dirty="0" smtClean="0">
                          <a:solidFill>
                            <a:schemeClr val="dk1"/>
                          </a:solidFill>
                          <a:effectLst/>
                          <a:latin typeface="+mn-lt"/>
                          <a:ea typeface="+mn-ea"/>
                          <a:cs typeface="+mn-cs"/>
                        </a:rPr>
                        <a:t>Apache web server – the HTTP web server</a:t>
                      </a:r>
                      <a:endParaRPr kumimoji="0" lang="en-US" b="0" i="0" kern="1200" dirty="0">
                        <a:solidFill>
                          <a:schemeClr val="dk1"/>
                        </a:solidFill>
                        <a:effectLst/>
                        <a:latin typeface="+mn-lt"/>
                        <a:ea typeface="+mn-ea"/>
                        <a:cs typeface="+mn-cs"/>
                      </a:endParaRPr>
                    </a:p>
                  </a:txBody>
                  <a:tcPr/>
                </a:tc>
                <a:tc>
                  <a:txBody>
                    <a:bodyPr/>
                    <a:lstStyle/>
                    <a:p>
                      <a:r>
                        <a:rPr lang="en-US" dirty="0" smtClean="0"/>
                        <a:t>Web services testing(SOAPUI)</a:t>
                      </a:r>
                      <a:endParaRPr lang="en-US" dirty="0"/>
                    </a:p>
                  </a:txBody>
                  <a:tcPr/>
                </a:tc>
                <a:extLst>
                  <a:ext uri="{0D108BD9-81ED-4DB2-BD59-A6C34878D82A}">
                    <a16:rowId xmlns:a16="http://schemas.microsoft.com/office/drawing/2014/main" val="10002"/>
                  </a:ext>
                </a:extLst>
              </a:tr>
              <a:tr h="1018903">
                <a:tc>
                  <a:txBody>
                    <a:bodyPr/>
                    <a:lstStyle/>
                    <a:p>
                      <a:r>
                        <a:rPr lang="en-US" dirty="0" smtClean="0"/>
                        <a:t>Back</a:t>
                      </a:r>
                      <a:r>
                        <a:rPr lang="en-US" baseline="0" dirty="0" smtClean="0"/>
                        <a:t> end</a:t>
                      </a:r>
                      <a:endParaRPr lang="en-US" dirty="0"/>
                    </a:p>
                  </a:txBody>
                  <a:tcPr/>
                </a:tc>
                <a:tc>
                  <a:txBody>
                    <a:bodyPr/>
                    <a:lstStyle/>
                    <a:p>
                      <a:r>
                        <a:rPr lang="en-US" dirty="0" smtClean="0"/>
                        <a:t>Database server</a:t>
                      </a:r>
                      <a:endParaRPr lang="en-US" dirty="0"/>
                    </a:p>
                  </a:txBody>
                  <a:tcPr/>
                </a:tc>
                <a:tc>
                  <a:txBody>
                    <a:bodyPr/>
                    <a:lstStyle/>
                    <a:p>
                      <a:r>
                        <a:rPr lang="en-US" dirty="0" smtClean="0"/>
                        <a:t>Database= SQL</a:t>
                      </a:r>
                      <a:endParaRPr lang="en-US" dirty="0"/>
                    </a:p>
                  </a:txBody>
                  <a:tcPr/>
                </a:tc>
                <a:tc>
                  <a:txBody>
                    <a:bodyPr/>
                    <a:lstStyle/>
                    <a:p>
                      <a:r>
                        <a:rPr lang="en-US" dirty="0" smtClean="0"/>
                        <a:t>SQL server, Oracle, MySQL</a:t>
                      </a:r>
                      <a:endParaRPr lang="en-US" dirty="0"/>
                    </a:p>
                  </a:txBody>
                  <a:tcPr/>
                </a:tc>
                <a:tc>
                  <a:txBody>
                    <a:bodyPr/>
                    <a:lstStyle/>
                    <a:p>
                      <a:r>
                        <a:rPr lang="en-US" dirty="0" smtClean="0"/>
                        <a:t>SQL</a:t>
                      </a:r>
                      <a:r>
                        <a:rPr lang="en-US" baseline="0" dirty="0" smtClean="0"/>
                        <a:t> testing/backend testing+ Automation</a:t>
                      </a:r>
                      <a:endParaRPr lang="en-US" dirty="0"/>
                    </a:p>
                  </a:txBody>
                  <a:tcPr/>
                </a:tc>
                <a:extLst>
                  <a:ext uri="{0D108BD9-81ED-4DB2-BD59-A6C34878D82A}">
                    <a16:rowId xmlns:a16="http://schemas.microsoft.com/office/drawing/2014/main" val="10003"/>
                  </a:ext>
                </a:extLst>
              </a:tr>
              <a:tr h="1724297">
                <a:tc>
                  <a:txBody>
                    <a:bodyPr/>
                    <a:lstStyle/>
                    <a:p>
                      <a:r>
                        <a:rPr lang="en-US" dirty="0" smtClean="0"/>
                        <a:t>Application server + </a:t>
                      </a:r>
                      <a:endParaRPr lang="en-US" dirty="0"/>
                    </a:p>
                  </a:txBody>
                  <a:tcPr/>
                </a:tc>
                <a:tc>
                  <a:txBody>
                    <a:bodyPr/>
                    <a:lstStyle/>
                    <a:p>
                      <a:r>
                        <a:rPr lang="en-US" dirty="0" smtClean="0"/>
                        <a:t>Application</a:t>
                      </a:r>
                      <a:r>
                        <a:rPr lang="en-US" baseline="0" dirty="0" smtClean="0"/>
                        <a:t> server or client server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App=JAVA, C#,C++,</a:t>
                      </a:r>
                      <a:r>
                        <a:rPr lang="en-US" dirty="0" err="1" smtClean="0"/>
                        <a:t>Python,ruby,perl</a:t>
                      </a:r>
                      <a:endParaRPr lang="en-US" dirty="0" smtClean="0"/>
                    </a:p>
                    <a:p>
                      <a:endParaRPr lang="en-US" dirty="0"/>
                    </a:p>
                  </a:txBody>
                  <a:tcPr/>
                </a:tc>
                <a:tc>
                  <a:txBody>
                    <a:bodyPr/>
                    <a:lstStyle/>
                    <a:p>
                      <a:r>
                        <a:rPr kumimoji="0" lang="en-US" b="0" i="0" kern="1200" dirty="0" smtClean="0">
                          <a:solidFill>
                            <a:schemeClr val="dk1"/>
                          </a:solidFill>
                          <a:effectLst/>
                          <a:latin typeface="+mn-lt"/>
                          <a:ea typeface="+mn-ea"/>
                          <a:cs typeface="+mn-cs"/>
                        </a:rPr>
                        <a:t>Apache Tomcat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 Automation</a:t>
                      </a:r>
                    </a:p>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6095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verview.jpg"/>
          <p:cNvPicPr>
            <a:picLocks noGrp="1" noChangeAspect="1"/>
          </p:cNvPicPr>
          <p:nvPr>
            <p:ph idx="1"/>
          </p:nvPr>
        </p:nvPicPr>
        <p:blipFill>
          <a:blip r:embed="rId2"/>
          <a:stretch>
            <a:fillRect/>
          </a:stretch>
        </p:blipFill>
        <p:spPr>
          <a:xfrm>
            <a:off x="87296" y="409054"/>
            <a:ext cx="8980504" cy="5839346"/>
          </a:xfrm>
        </p:spPr>
      </p:pic>
      <p:sp>
        <p:nvSpPr>
          <p:cNvPr id="6" name="Rectangle 5"/>
          <p:cNvSpPr/>
          <p:nvPr/>
        </p:nvSpPr>
        <p:spPr>
          <a:xfrm>
            <a:off x="4267200" y="4495800"/>
            <a:ext cx="1600200" cy="1524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19600" y="4724400"/>
            <a:ext cx="1143000" cy="1015663"/>
          </a:xfrm>
          <a:prstGeom prst="rect">
            <a:avLst/>
          </a:prstGeom>
          <a:noFill/>
        </p:spPr>
        <p:txBody>
          <a:bodyPr wrap="square" rtlCol="0">
            <a:spAutoFit/>
          </a:bodyPr>
          <a:lstStyle/>
          <a:p>
            <a:r>
              <a:rPr lang="en-US" sz="2000" dirty="0" smtClean="0">
                <a:solidFill>
                  <a:schemeClr val="bg1"/>
                </a:solidFill>
              </a:rPr>
              <a:t> RDBMS,</a:t>
            </a:r>
          </a:p>
          <a:p>
            <a:r>
              <a:rPr lang="en-US" sz="2000" dirty="0" smtClean="0">
                <a:solidFill>
                  <a:schemeClr val="bg1"/>
                </a:solidFill>
              </a:rPr>
              <a:t>Table  &amp;</a:t>
            </a:r>
          </a:p>
          <a:p>
            <a:r>
              <a:rPr lang="en-US" sz="2000" dirty="0" smtClean="0">
                <a:solidFill>
                  <a:schemeClr val="bg1"/>
                </a:solidFill>
              </a:rPr>
              <a:t>Keys</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a:t>
            </a:r>
            <a:r>
              <a:rPr lang="en-US" u="sng" dirty="0" smtClean="0">
                <a:effectLst/>
              </a:rPr>
              <a:t>RDBMS</a:t>
            </a:r>
            <a:r>
              <a:rPr lang="en-US" dirty="0">
                <a:effectLst/>
              </a:rPr>
              <a:t> </a:t>
            </a:r>
            <a:endParaRPr lang="en-US" dirty="0"/>
          </a:p>
        </p:txBody>
      </p:sp>
      <p:sp>
        <p:nvSpPr>
          <p:cNvPr id="3" name="Content Placeholder 2"/>
          <p:cNvSpPr>
            <a:spLocks noGrp="1"/>
          </p:cNvSpPr>
          <p:nvPr>
            <p:ph idx="1"/>
          </p:nvPr>
        </p:nvSpPr>
        <p:spPr/>
        <p:txBody>
          <a:bodyPr/>
          <a:lstStyle/>
          <a:p>
            <a:pPr lvl="0"/>
            <a:r>
              <a:rPr lang="en-US" sz="2800" dirty="0"/>
              <a:t> The </a:t>
            </a:r>
            <a:r>
              <a:rPr lang="en-US" sz="2800" dirty="0">
                <a:hlinkClick r:id="rId2" tooltip="Oxford English Dictionary"/>
              </a:rPr>
              <a:t>Oxford English Dictionary</a:t>
            </a:r>
            <a:r>
              <a:rPr lang="en-US" sz="2800" dirty="0"/>
              <a:t> </a:t>
            </a:r>
            <a:r>
              <a:rPr lang="en-US" sz="2800" dirty="0" smtClean="0"/>
              <a:t>:</a:t>
            </a:r>
          </a:p>
          <a:p>
            <a:pPr marL="82296" lvl="0" indent="0">
              <a:buNone/>
            </a:pPr>
            <a:r>
              <a:rPr lang="en-US" sz="2800" dirty="0"/>
              <a:t>	</a:t>
            </a:r>
            <a:r>
              <a:rPr lang="en-US" sz="2000" dirty="0" smtClean="0">
                <a:latin typeface="Arial" panose="020B0604020202020204" pitchFamily="34" charset="0"/>
                <a:cs typeface="Arial" panose="020B0604020202020204" pitchFamily="34" charset="0"/>
              </a:rPr>
              <a:t>1962 </a:t>
            </a:r>
            <a:r>
              <a:rPr lang="en-US" sz="2000" dirty="0">
                <a:latin typeface="Arial" panose="020B0604020202020204" pitchFamily="34" charset="0"/>
                <a:cs typeface="Arial" panose="020B0604020202020204" pitchFamily="34" charset="0"/>
              </a:rPr>
              <a:t>report by the System Development Corporation of California as the first to use the term </a:t>
            </a:r>
            <a:r>
              <a:rPr lang="en-US" sz="2000" dirty="0">
                <a:solidFill>
                  <a:srgbClr val="FF0000"/>
                </a:solidFill>
                <a:latin typeface="Arial" panose="020B0604020202020204" pitchFamily="34" charset="0"/>
                <a:cs typeface="Arial" panose="020B0604020202020204" pitchFamily="34" charset="0"/>
              </a:rPr>
              <a:t>"data-base</a:t>
            </a:r>
            <a:r>
              <a:rPr lang="en-US" sz="2000" dirty="0">
                <a:latin typeface="Arial" panose="020B0604020202020204" pitchFamily="34" charset="0"/>
                <a:cs typeface="Arial" panose="020B0604020202020204" pitchFamily="34" charset="0"/>
              </a:rPr>
              <a:t>" in a specific technical </a:t>
            </a:r>
            <a:r>
              <a:rPr lang="en-US" sz="2000" dirty="0" smtClean="0">
                <a:latin typeface="Arial" panose="020B0604020202020204" pitchFamily="34" charset="0"/>
                <a:cs typeface="Arial" panose="020B0604020202020204" pitchFamily="34" charset="0"/>
              </a:rPr>
              <a:t>sense</a:t>
            </a:r>
          </a:p>
          <a:p>
            <a:pPr lvl="1"/>
            <a:r>
              <a:rPr lang="en-US" sz="2400" dirty="0" smtClean="0">
                <a:solidFill>
                  <a:srgbClr val="FF0000"/>
                </a:solidFill>
                <a:latin typeface="Arial" pitchFamily="34" charset="0"/>
                <a:cs typeface="Arial" pitchFamily="34" charset="0"/>
              </a:rPr>
              <a:t>RDBMS</a:t>
            </a:r>
            <a:r>
              <a:rPr lang="en-US" sz="2400" dirty="0" smtClean="0">
                <a:latin typeface="Arial" pitchFamily="34" charset="0"/>
                <a:cs typeface="Arial" pitchFamily="34" charset="0"/>
              </a:rPr>
              <a:t>=1969-70 by Dr Edgar </a:t>
            </a:r>
            <a:r>
              <a:rPr lang="en-US" sz="2400" dirty="0" err="1" smtClean="0">
                <a:latin typeface="Arial" pitchFamily="34" charset="0"/>
                <a:cs typeface="Arial" pitchFamily="34" charset="0"/>
              </a:rPr>
              <a:t>Codd</a:t>
            </a:r>
            <a:endParaRPr lang="en-US" sz="2400" dirty="0" smtClean="0">
              <a:latin typeface="Arial" pitchFamily="34" charset="0"/>
              <a:cs typeface="Arial" pitchFamily="34" charset="0"/>
            </a:endParaRPr>
          </a:p>
        </p:txBody>
      </p:sp>
      <p:pic>
        <p:nvPicPr>
          <p:cNvPr id="21506" name="Picture 2"/>
          <p:cNvPicPr>
            <a:picLocks noChangeAspect="1" noChangeArrowheads="1"/>
          </p:cNvPicPr>
          <p:nvPr/>
        </p:nvPicPr>
        <p:blipFill>
          <a:blip r:embed="rId3" cstate="print"/>
          <a:srcRect/>
          <a:stretch>
            <a:fillRect/>
          </a:stretch>
        </p:blipFill>
        <p:spPr bwMode="auto">
          <a:xfrm>
            <a:off x="6629400" y="3581400"/>
            <a:ext cx="2432050" cy="29647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idx="1"/>
          </p:nvPr>
        </p:nvSpPr>
        <p:spPr>
          <a:xfrm>
            <a:off x="1066800" y="1447800"/>
            <a:ext cx="7866888" cy="4800600"/>
          </a:xfrm>
        </p:spPr>
        <p:txBody>
          <a:bodyPr/>
          <a:lstStyle/>
          <a:p>
            <a:r>
              <a:rPr lang="en-US" b="1" dirty="0" smtClean="0"/>
              <a:t>DBMS</a:t>
            </a:r>
            <a:r>
              <a:rPr lang="en-US" dirty="0" smtClean="0"/>
              <a:t>-</a:t>
            </a:r>
            <a:r>
              <a:rPr lang="en-US" dirty="0" smtClean="0">
                <a:solidFill>
                  <a:srgbClr val="00B050"/>
                </a:solidFill>
              </a:rPr>
              <a:t>(1960)</a:t>
            </a:r>
          </a:p>
          <a:p>
            <a:pPr marL="82296" indent="0">
              <a:buNone/>
            </a:pPr>
            <a:r>
              <a:rPr lang="en-US" sz="2400" dirty="0"/>
              <a:t>	</a:t>
            </a:r>
            <a:r>
              <a:rPr lang="en-US" sz="2400" dirty="0" smtClean="0"/>
              <a:t>A </a:t>
            </a:r>
            <a:r>
              <a:rPr lang="en-US" sz="2400" dirty="0"/>
              <a:t>database management system (DBMS) is system software for creating and </a:t>
            </a:r>
            <a:r>
              <a:rPr lang="en-US" sz="2400" dirty="0" smtClean="0"/>
              <a:t>managing databases. </a:t>
            </a:r>
          </a:p>
          <a:p>
            <a:pPr marL="82296" indent="0">
              <a:buNone/>
            </a:pPr>
            <a:r>
              <a:rPr lang="en-US" sz="2400" dirty="0" smtClean="0"/>
              <a:t>	The DBMS provides users and programmers with a systematic way to create, retrieve, update and manage data.</a:t>
            </a:r>
          </a:p>
          <a:p>
            <a:endParaRPr lang="en-US" sz="2800" b="1" dirty="0" smtClean="0"/>
          </a:p>
          <a:p>
            <a:r>
              <a:rPr lang="en-US" sz="2800" b="1" dirty="0" smtClean="0"/>
              <a:t>Database</a:t>
            </a:r>
            <a:r>
              <a:rPr lang="en-US" sz="2800" b="1" dirty="0"/>
              <a:t> schema</a:t>
            </a:r>
            <a:r>
              <a:rPr lang="en-US" sz="2400" dirty="0"/>
              <a:t>, which defines the database’s logical </a:t>
            </a:r>
            <a:r>
              <a:rPr lang="en-US" sz="2400" dirty="0" smtClean="0"/>
              <a:t>structure</a:t>
            </a:r>
          </a:p>
        </p:txBody>
      </p:sp>
    </p:spTree>
    <p:extLst>
      <p:ext uri="{BB962C8B-B14F-4D97-AF65-F5344CB8AC3E}">
        <p14:creationId xmlns:p14="http://schemas.microsoft.com/office/powerpoint/2010/main" val="375449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main types of databases: </a:t>
            </a:r>
            <a:br>
              <a:rPr lang="en-US"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hlinkClick r:id="rId2"/>
              </a:rPr>
              <a:t>SQL</a:t>
            </a:r>
            <a:r>
              <a:rPr lang="en-US" dirty="0"/>
              <a:t> </a:t>
            </a:r>
            <a:r>
              <a:rPr lang="en-US" dirty="0" smtClean="0"/>
              <a:t>/RDBMS </a:t>
            </a:r>
          </a:p>
          <a:p>
            <a:pPr>
              <a:buFont typeface="Wingdings" panose="05000000000000000000" pitchFamily="2" charset="2"/>
              <a:buChar char="q"/>
            </a:pPr>
            <a:r>
              <a:rPr lang="en-US" dirty="0" smtClean="0">
                <a:hlinkClick r:id="rId3"/>
              </a:rPr>
              <a:t>NoSQL</a:t>
            </a:r>
            <a:r>
              <a:rPr lang="en-US" dirty="0" smtClean="0"/>
              <a:t>/NRDBMS</a:t>
            </a:r>
          </a:p>
          <a:p>
            <a:pPr>
              <a:buFont typeface="Wingdings" panose="05000000000000000000" pitchFamily="2" charset="2"/>
              <a:buChar char="q"/>
            </a:pPr>
            <a:r>
              <a:rPr lang="en-US" dirty="0" smtClean="0"/>
              <a:t>or</a:t>
            </a:r>
            <a:r>
              <a:rPr lang="en-US" dirty="0"/>
              <a:t>, </a:t>
            </a:r>
          </a:p>
          <a:p>
            <a:pPr>
              <a:buFont typeface="Wingdings" panose="05000000000000000000" pitchFamily="2" charset="2"/>
              <a:buChar char="q"/>
            </a:pPr>
            <a:endParaRPr lang="en-US" dirty="0" smtClean="0"/>
          </a:p>
          <a:p>
            <a:pPr lvl="1">
              <a:buFont typeface="Wingdings" panose="05000000000000000000" pitchFamily="2" charset="2"/>
              <a:buChar char="q"/>
            </a:pPr>
            <a:r>
              <a:rPr lang="en-US" dirty="0" smtClean="0"/>
              <a:t>relational </a:t>
            </a:r>
            <a:r>
              <a:rPr lang="en-US" dirty="0"/>
              <a:t>databases and </a:t>
            </a:r>
            <a:endParaRPr lang="en-US" dirty="0" smtClean="0"/>
          </a:p>
          <a:p>
            <a:pPr lvl="1">
              <a:buFont typeface="Wingdings" panose="05000000000000000000" pitchFamily="2" charset="2"/>
              <a:buChar char="q"/>
            </a:pPr>
            <a:r>
              <a:rPr lang="en-US" dirty="0" smtClean="0"/>
              <a:t>non-relational </a:t>
            </a:r>
            <a:r>
              <a:rPr lang="en-US" dirty="0"/>
              <a:t>databases.</a:t>
            </a:r>
          </a:p>
        </p:txBody>
      </p:sp>
    </p:spTree>
    <p:extLst>
      <p:ext uri="{BB962C8B-B14F-4D97-AF65-F5344CB8AC3E}">
        <p14:creationId xmlns:p14="http://schemas.microsoft.com/office/powerpoint/2010/main" val="42923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al database vs document-orient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535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3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Popular types of </a:t>
            </a:r>
            <a:r>
              <a:rPr lang="en-US" sz="4400" dirty="0" smtClean="0"/>
              <a:t>DBMS</a:t>
            </a:r>
            <a:r>
              <a:rPr lang="en-US" sz="4400" dirty="0"/>
              <a:t/>
            </a:r>
            <a:br>
              <a:rPr lang="en-US" sz="4400" dirty="0"/>
            </a:br>
            <a:endParaRPr lang="en-US" dirty="0"/>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smtClean="0">
                <a:solidFill>
                  <a:srgbClr val="00B050"/>
                </a:solidFill>
              </a:rPr>
              <a:t>Relational </a:t>
            </a:r>
            <a:r>
              <a:rPr lang="en-US" sz="2800" dirty="0">
                <a:solidFill>
                  <a:srgbClr val="00B050"/>
                </a:solidFill>
              </a:rPr>
              <a:t>database management system (RDMS) </a:t>
            </a:r>
            <a:endParaRPr lang="en-US" sz="2800" dirty="0" smtClean="0">
              <a:solidFill>
                <a:srgbClr val="00B050"/>
              </a:solidFill>
            </a:endParaRPr>
          </a:p>
          <a:p>
            <a:r>
              <a:rPr lang="en-US" sz="2800" u="sng" dirty="0" smtClean="0">
                <a:solidFill>
                  <a:srgbClr val="00B050"/>
                </a:solidFill>
              </a:rPr>
              <a:t>NoSQL /NRDBMS or </a:t>
            </a:r>
            <a:r>
              <a:rPr lang="en-US" sz="2800" dirty="0" smtClean="0">
                <a:solidFill>
                  <a:srgbClr val="00B050"/>
                </a:solidFill>
              </a:rPr>
              <a:t>In-memory </a:t>
            </a:r>
            <a:r>
              <a:rPr lang="en-US" sz="2800" dirty="0">
                <a:solidFill>
                  <a:srgbClr val="00B050"/>
                </a:solidFill>
              </a:rPr>
              <a:t>database management system (IMDBMS) </a:t>
            </a:r>
            <a:r>
              <a:rPr lang="en-US" sz="2800" dirty="0"/>
              <a:t>- provides faster response times and better performance.</a:t>
            </a:r>
          </a:p>
          <a:p>
            <a:r>
              <a:rPr lang="en-US" sz="2800" dirty="0">
                <a:solidFill>
                  <a:srgbClr val="00B050"/>
                </a:solidFill>
              </a:rPr>
              <a:t>Columnar database management system (CDBMS) </a:t>
            </a:r>
            <a:r>
              <a:rPr lang="en-US" sz="2800" dirty="0"/>
              <a:t>- well-suited for </a:t>
            </a:r>
            <a:r>
              <a:rPr lang="en-US" sz="2800" dirty="0">
                <a:solidFill>
                  <a:srgbClr val="FF0000"/>
                </a:solidFill>
              </a:rPr>
              <a:t>data warehouses</a:t>
            </a:r>
            <a:r>
              <a:rPr lang="en-US" sz="2800" dirty="0"/>
              <a:t> that have a large number of similar data items.</a:t>
            </a:r>
          </a:p>
          <a:p>
            <a:r>
              <a:rPr lang="en-US" sz="2800" dirty="0">
                <a:solidFill>
                  <a:srgbClr val="00B050"/>
                </a:solidFill>
              </a:rPr>
              <a:t>Cloud-based data management system </a:t>
            </a:r>
            <a:r>
              <a:rPr lang="en-US" sz="2800" dirty="0"/>
              <a:t>- </a:t>
            </a:r>
            <a:r>
              <a:rPr lang="en-US" sz="2800" dirty="0" smtClean="0"/>
              <a:t>the cloud </a:t>
            </a:r>
            <a:r>
              <a:rPr lang="en-US" sz="2800" dirty="0"/>
              <a:t>service </a:t>
            </a:r>
            <a:r>
              <a:rPr lang="en-US" sz="2800" dirty="0" smtClean="0"/>
              <a:t>provider.</a:t>
            </a:r>
            <a:endParaRPr lang="en-US" sz="2800" dirty="0"/>
          </a:p>
        </p:txBody>
      </p:sp>
    </p:spTree>
    <p:extLst>
      <p:ext uri="{BB962C8B-B14F-4D97-AF65-F5344CB8AC3E}">
        <p14:creationId xmlns:p14="http://schemas.microsoft.com/office/powerpoint/2010/main" val="3520064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790688" cy="838200"/>
          </a:xfrm>
        </p:spPr>
        <p:txBody>
          <a:bodyPr>
            <a:normAutofit fontScale="90000"/>
          </a:bodyPr>
          <a:lstStyle/>
          <a:p>
            <a:r>
              <a:rPr lang="en-US" dirty="0" smtClean="0">
                <a:solidFill>
                  <a:schemeClr val="tx1"/>
                </a:solidFill>
              </a:rPr>
              <a:t>                  </a:t>
            </a:r>
            <a:r>
              <a:rPr lang="en-US" sz="4000" dirty="0" smtClean="0">
                <a:solidFill>
                  <a:schemeClr val="tx1"/>
                </a:solidFill>
              </a:rPr>
              <a:t>RDBMS </a:t>
            </a:r>
            <a:br>
              <a:rPr lang="en-US" sz="4000" dirty="0" smtClean="0">
                <a:solidFill>
                  <a:schemeClr val="tx1"/>
                </a:solidFill>
              </a:rPr>
            </a:br>
            <a:r>
              <a:rPr lang="en-US" sz="4000" dirty="0" smtClean="0">
                <a:solidFill>
                  <a:schemeClr val="tx1"/>
                </a:solidFill>
              </a:rPr>
              <a:t>Relational database management system</a:t>
            </a:r>
            <a:endParaRPr lang="en-US" sz="4000" dirty="0">
              <a:solidFill>
                <a:schemeClr val="tx1"/>
              </a:solidFill>
            </a:endParaRPr>
          </a:p>
        </p:txBody>
      </p:sp>
      <p:pic>
        <p:nvPicPr>
          <p:cNvPr id="5" name="Content Placeholder 4" descr="RDBMS.jpg"/>
          <p:cNvPicPr>
            <a:picLocks noGrp="1" noChangeAspect="1"/>
          </p:cNvPicPr>
          <p:nvPr>
            <p:ph idx="1"/>
          </p:nvPr>
        </p:nvPicPr>
        <p:blipFill>
          <a:blip r:embed="rId3"/>
          <a:stretch>
            <a:fillRect/>
          </a:stretch>
        </p:blipFill>
        <p:spPr>
          <a:xfrm>
            <a:off x="381000" y="1447800"/>
            <a:ext cx="8686800" cy="5181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fig09.jpg"/>
          <p:cNvPicPr>
            <a:picLocks noGrp="1" noChangeAspect="1"/>
          </p:cNvPicPr>
          <p:nvPr>
            <p:ph idx="1"/>
          </p:nvPr>
        </p:nvPicPr>
        <p:blipFill>
          <a:blip r:embed="rId2"/>
          <a:stretch>
            <a:fillRect/>
          </a:stretch>
        </p:blipFill>
        <p:spPr>
          <a:xfrm>
            <a:off x="457200" y="533400"/>
            <a:ext cx="850443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rupal8_UPsitesWeb_Schema_10-19-2013.png"/>
          <p:cNvPicPr>
            <a:picLocks noGrp="1" noChangeAspect="1"/>
          </p:cNvPicPr>
          <p:nvPr>
            <p:ph idx="1"/>
          </p:nvPr>
        </p:nvPicPr>
        <p:blipFill>
          <a:blip r:embed="rId2"/>
          <a:stretch>
            <a:fillRect/>
          </a:stretch>
        </p:blipFill>
        <p:spPr>
          <a:xfrm>
            <a:off x="304800" y="304800"/>
            <a:ext cx="8629650" cy="6248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600"/>
            <a:ext cx="7498080" cy="1143000"/>
          </a:xfrm>
        </p:spPr>
        <p:txBody>
          <a:bodyPr/>
          <a:lstStyle/>
          <a:p>
            <a:r>
              <a:rPr lang="en-US" dirty="0" smtClean="0">
                <a:latin typeface="Arial" pitchFamily="34" charset="0"/>
                <a:cs typeface="Arial" pitchFamily="34" charset="0"/>
              </a:rPr>
              <a:t>WHY SQL??</a:t>
            </a:r>
            <a:endParaRPr lang="en-US" dirty="0">
              <a:latin typeface="Arial" pitchFamily="34" charset="0"/>
              <a:cs typeface="Arial" pitchFamily="34" charset="0"/>
            </a:endParaRPr>
          </a:p>
        </p:txBody>
      </p:sp>
      <p:sp>
        <p:nvSpPr>
          <p:cNvPr id="3" name="Content Placeholder 2"/>
          <p:cNvSpPr>
            <a:spLocks noGrp="1"/>
          </p:cNvSpPr>
          <p:nvPr>
            <p:ph idx="1"/>
          </p:nvPr>
        </p:nvSpPr>
        <p:spPr>
          <a:xfrm>
            <a:off x="1219200" y="1828800"/>
            <a:ext cx="7498080" cy="3352800"/>
          </a:xfrm>
        </p:spPr>
        <p:txBody>
          <a:bodyPr>
            <a:normAutofit fontScale="92500" lnSpcReduction="10000"/>
          </a:bodyPr>
          <a:lstStyle/>
          <a:p>
            <a:r>
              <a:rPr lang="en-US" dirty="0" smtClean="0"/>
              <a:t>Based </a:t>
            </a:r>
            <a:r>
              <a:rPr lang="en-US" smtClean="0"/>
              <a:t>on Java </a:t>
            </a:r>
            <a:endParaRPr lang="en-US" dirty="0" smtClean="0"/>
          </a:p>
          <a:p>
            <a:r>
              <a:rPr lang="en-US" dirty="0" smtClean="0"/>
              <a:t>Its use for Database/Backend testing</a:t>
            </a:r>
          </a:p>
          <a:p>
            <a:r>
              <a:rPr lang="en-US" dirty="0" smtClean="0"/>
              <a:t>To access database and manipulate data.</a:t>
            </a:r>
          </a:p>
          <a:p>
            <a:r>
              <a:rPr lang="en-US" dirty="0" smtClean="0"/>
              <a:t>Limited number of command &amp; very easy to understand.</a:t>
            </a:r>
          </a:p>
          <a:p>
            <a:r>
              <a:rPr lang="en-US" dirty="0" smtClean="0"/>
              <a:t>SQL is designed for managing data that held in </a:t>
            </a:r>
            <a:r>
              <a:rPr lang="en-US" dirty="0" smtClean="0">
                <a:solidFill>
                  <a:srgbClr val="FF0000"/>
                </a:solidFill>
              </a:rPr>
              <a:t>RDBMS</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SQL do?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SQL can execute queries against a database</a:t>
            </a:r>
          </a:p>
          <a:p>
            <a:r>
              <a:rPr lang="en-US" dirty="0" smtClean="0"/>
              <a:t>SQL can retrieve data from a database</a:t>
            </a:r>
          </a:p>
          <a:p>
            <a:r>
              <a:rPr lang="en-US" dirty="0" smtClean="0"/>
              <a:t>SQL can insert records in a database</a:t>
            </a:r>
          </a:p>
          <a:p>
            <a:r>
              <a:rPr lang="en-US" dirty="0" smtClean="0"/>
              <a:t>SQL can update records in a database</a:t>
            </a:r>
          </a:p>
          <a:p>
            <a:r>
              <a:rPr lang="en-US" dirty="0" smtClean="0"/>
              <a:t>SQL can delete records from a database</a:t>
            </a:r>
          </a:p>
          <a:p>
            <a:r>
              <a:rPr lang="en-US" dirty="0" smtClean="0"/>
              <a:t>SQL can create new databases</a:t>
            </a:r>
          </a:p>
          <a:p>
            <a:r>
              <a:rPr lang="en-US" dirty="0" smtClean="0"/>
              <a:t>SQL can create new tables in a database</a:t>
            </a:r>
          </a:p>
          <a:p>
            <a:r>
              <a:rPr lang="en-US" dirty="0" smtClean="0"/>
              <a:t>SQL can create stored procedures in a database</a:t>
            </a:r>
          </a:p>
          <a:p>
            <a:r>
              <a:rPr lang="en-US" dirty="0" smtClean="0"/>
              <a:t>SQL can create views in a database</a:t>
            </a:r>
          </a:p>
          <a:p>
            <a:r>
              <a:rPr lang="en-US" dirty="0" smtClean="0"/>
              <a:t>SQL can set permissions on tables, procedures, and views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5422392" cy="868362"/>
          </a:xfrm>
        </p:spPr>
        <p:txBody>
          <a:bodyPr/>
          <a:lstStyle/>
          <a:p>
            <a:r>
              <a:rPr lang="en-US" u="sng" dirty="0" smtClean="0"/>
              <a:t>DATA</a:t>
            </a:r>
            <a:endParaRPr lang="en-US" u="sng" dirty="0"/>
          </a:p>
        </p:txBody>
      </p:sp>
      <p:sp>
        <p:nvSpPr>
          <p:cNvPr id="3" name="Content Placeholder 2"/>
          <p:cNvSpPr>
            <a:spLocks noGrp="1"/>
          </p:cNvSpPr>
          <p:nvPr>
            <p:ph idx="1"/>
          </p:nvPr>
        </p:nvSpPr>
        <p:spPr>
          <a:xfrm>
            <a:off x="990600" y="990600"/>
            <a:ext cx="8305800" cy="4800600"/>
          </a:xfrm>
        </p:spPr>
        <p:txBody>
          <a:bodyPr/>
          <a:lstStyle/>
          <a:p>
            <a:r>
              <a:rPr lang="en-US" sz="2800" dirty="0" smtClean="0">
                <a:latin typeface="Arial" pitchFamily="34" charset="0"/>
                <a:cs typeface="Arial" pitchFamily="34" charset="0"/>
              </a:rPr>
              <a:t>Any </a:t>
            </a:r>
            <a:r>
              <a:rPr lang="en-US" sz="2800" dirty="0" smtClean="0">
                <a:solidFill>
                  <a:srgbClr val="FF0000"/>
                </a:solidFill>
                <a:latin typeface="Arial" pitchFamily="34" charset="0"/>
                <a:cs typeface="Arial" pitchFamily="34" charset="0"/>
              </a:rPr>
              <a:t>meaningful</a:t>
            </a:r>
            <a:r>
              <a:rPr lang="en-US" sz="2800" dirty="0" smtClean="0">
                <a:latin typeface="Arial" pitchFamily="34" charset="0"/>
                <a:cs typeface="Arial" pitchFamily="34" charset="0"/>
              </a:rPr>
              <a:t> information is data.</a:t>
            </a:r>
          </a:p>
          <a:p>
            <a:r>
              <a:rPr lang="en-US" sz="2800" dirty="0" smtClean="0">
                <a:latin typeface="Arial" pitchFamily="34" charset="0"/>
                <a:cs typeface="Arial" pitchFamily="34" charset="0"/>
              </a:rPr>
              <a:t>Has to be recordable.</a:t>
            </a:r>
          </a:p>
          <a:p>
            <a:r>
              <a:rPr lang="en-US" sz="2800" dirty="0" smtClean="0">
                <a:latin typeface="Arial" pitchFamily="34" charset="0"/>
                <a:cs typeface="Arial" pitchFamily="34" charset="0"/>
              </a:rPr>
              <a:t>Information came in </a:t>
            </a:r>
            <a:r>
              <a:rPr lang="en-US" sz="2800" dirty="0" smtClean="0">
                <a:solidFill>
                  <a:srgbClr val="00B050"/>
                </a:solidFill>
                <a:latin typeface="Arial" pitchFamily="34" charset="0"/>
                <a:cs typeface="Arial" pitchFamily="34" charset="0"/>
              </a:rPr>
              <a:t>row or unorganized </a:t>
            </a:r>
            <a:r>
              <a:rPr lang="en-US" sz="2800" dirty="0" smtClean="0">
                <a:latin typeface="Arial" pitchFamily="34" charset="0"/>
                <a:cs typeface="Arial" pitchFamily="34" charset="0"/>
              </a:rPr>
              <a:t>form</a:t>
            </a:r>
            <a:r>
              <a:rPr lang="en-US" dirty="0" smtClean="0">
                <a:latin typeface="Arial" pitchFamily="34" charset="0"/>
                <a:cs typeface="Arial" pitchFamily="34" charset="0"/>
              </a:rPr>
              <a:t>.</a:t>
            </a:r>
            <a:endParaRPr lang="en-US" dirty="0">
              <a:latin typeface="Arial" pitchFamily="34" charset="0"/>
              <a:cs typeface="Arial" pitchFamily="34" charset="0"/>
            </a:endParaRPr>
          </a:p>
        </p:txBody>
      </p:sp>
      <p:pic>
        <p:nvPicPr>
          <p:cNvPr id="6" name="Picture 5" descr="big_data_0.jpg"/>
          <p:cNvPicPr>
            <a:picLocks noChangeAspect="1"/>
          </p:cNvPicPr>
          <p:nvPr/>
        </p:nvPicPr>
        <p:blipFill>
          <a:blip r:embed="rId2"/>
          <a:stretch>
            <a:fillRect/>
          </a:stretch>
        </p:blipFill>
        <p:spPr>
          <a:xfrm>
            <a:off x="1447800" y="2819400"/>
            <a:ext cx="72390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solidFill>
                  <a:schemeClr val="tx1"/>
                </a:solidFill>
              </a:rPr>
              <a:t>SQL(Structured </a:t>
            </a:r>
            <a:r>
              <a:rPr lang="en-US" u="sng" dirty="0" smtClean="0">
                <a:solidFill>
                  <a:srgbClr val="FF0000"/>
                </a:solidFill>
              </a:rPr>
              <a:t>Query</a:t>
            </a:r>
            <a:r>
              <a:rPr lang="en-US" u="sng" dirty="0" smtClean="0">
                <a:solidFill>
                  <a:schemeClr val="tx1"/>
                </a:solidFill>
              </a:rPr>
              <a:t> </a:t>
            </a:r>
            <a:r>
              <a:rPr lang="en-US" u="sng" dirty="0" smtClean="0">
                <a:solidFill>
                  <a:srgbClr val="00B050"/>
                </a:solidFill>
              </a:rPr>
              <a:t>Language</a:t>
            </a:r>
            <a:r>
              <a:rPr lang="en-US" u="sng" dirty="0" smtClean="0">
                <a:solidFill>
                  <a:schemeClr val="tx1"/>
                </a:solidFill>
              </a:rPr>
              <a:t>)</a:t>
            </a:r>
            <a:endParaRPr lang="en-US" dirty="0">
              <a:solidFill>
                <a:schemeClr val="tx1"/>
              </a:solidFill>
            </a:endParaRPr>
          </a:p>
        </p:txBody>
      </p:sp>
      <p:sp>
        <p:nvSpPr>
          <p:cNvPr id="3" name="Content Placeholder 2"/>
          <p:cNvSpPr>
            <a:spLocks noGrp="1"/>
          </p:cNvSpPr>
          <p:nvPr>
            <p:ph idx="1"/>
          </p:nvPr>
        </p:nvSpPr>
        <p:spPr>
          <a:xfrm>
            <a:off x="1295400" y="1371600"/>
            <a:ext cx="7696200" cy="3810000"/>
          </a:xfrm>
        </p:spPr>
        <p:txBody>
          <a:bodyPr>
            <a:normAutofit/>
          </a:bodyPr>
          <a:lstStyle/>
          <a:p>
            <a:pPr lvl="0"/>
            <a:r>
              <a:rPr lang="en-US" sz="2800" dirty="0" smtClean="0"/>
              <a:t>Start 1970</a:t>
            </a:r>
          </a:p>
          <a:p>
            <a:pPr lvl="0"/>
            <a:r>
              <a:rPr lang="en-US" sz="2800" dirty="0" smtClean="0"/>
              <a:t>Old sequel &gt;&gt;Microsoft bought &gt;SQL</a:t>
            </a:r>
            <a:endParaRPr lang="en-US" sz="2800" u="sng" dirty="0" smtClean="0"/>
          </a:p>
          <a:p>
            <a:r>
              <a:rPr lang="en-US" sz="2800" dirty="0" smtClean="0">
                <a:solidFill>
                  <a:schemeClr val="accent3"/>
                </a:solidFill>
              </a:rPr>
              <a:t>Query</a:t>
            </a:r>
            <a:r>
              <a:rPr lang="en-US" sz="2800" dirty="0" smtClean="0"/>
              <a:t>= search database(data-</a:t>
            </a:r>
            <a:r>
              <a:rPr lang="en-US" sz="2800" dirty="0" err="1" smtClean="0"/>
              <a:t>rt</a:t>
            </a:r>
            <a:r>
              <a:rPr lang="en-US" sz="2800" dirty="0" smtClean="0"/>
              <a:t> / wrong).</a:t>
            </a:r>
          </a:p>
          <a:p>
            <a:r>
              <a:rPr lang="en-US" sz="2800" dirty="0" smtClean="0"/>
              <a:t>4th generation language =&gt;</a:t>
            </a:r>
            <a:r>
              <a:rPr lang="en-US" sz="2800" dirty="0" smtClean="0">
                <a:solidFill>
                  <a:srgbClr val="00B050"/>
                </a:solidFill>
              </a:rPr>
              <a:t>interact</a:t>
            </a:r>
            <a:r>
              <a:rPr lang="en-US" sz="2800" dirty="0" smtClean="0"/>
              <a:t> database.</a:t>
            </a:r>
          </a:p>
          <a:p>
            <a:r>
              <a:rPr lang="en-US" sz="2800" dirty="0" smtClean="0"/>
              <a:t>Standard by organization ANSI</a:t>
            </a:r>
          </a:p>
          <a:p>
            <a:r>
              <a:rPr lang="en-US" sz="2800" dirty="0" smtClean="0">
                <a:solidFill>
                  <a:srgbClr val="00B050"/>
                </a:solidFill>
              </a:rPr>
              <a:t>Standard SQL</a:t>
            </a:r>
            <a:r>
              <a:rPr lang="en-US" sz="2800" dirty="0" smtClean="0"/>
              <a:t>:  work in </a:t>
            </a:r>
            <a:r>
              <a:rPr lang="en-US" sz="2800" dirty="0" smtClean="0">
                <a:solidFill>
                  <a:srgbClr val="00B050"/>
                </a:solidFill>
              </a:rPr>
              <a:t>any</a:t>
            </a:r>
            <a:r>
              <a:rPr lang="en-US" sz="2800" dirty="0" smtClean="0"/>
              <a:t> relational data </a:t>
            </a:r>
          </a:p>
          <a:p>
            <a:pPr>
              <a:buNone/>
            </a:pPr>
            <a:r>
              <a:rPr lang="en-US" sz="2800" dirty="0" smtClean="0"/>
              <a:t>                         management system(RDMS).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Database/RDBMS</a:t>
            </a:r>
            <a:endParaRPr lang="en-US" dirty="0"/>
          </a:p>
        </p:txBody>
      </p:sp>
      <p:sp>
        <p:nvSpPr>
          <p:cNvPr id="3" name="Content Placeholder 2"/>
          <p:cNvSpPr>
            <a:spLocks noGrp="1"/>
          </p:cNvSpPr>
          <p:nvPr>
            <p:ph idx="1"/>
          </p:nvPr>
        </p:nvSpPr>
        <p:spPr/>
        <p:txBody>
          <a:bodyPr/>
          <a:lstStyle/>
          <a:p>
            <a:r>
              <a:rPr lang="en-US" dirty="0" smtClean="0"/>
              <a:t>Oracle- the largest DB.</a:t>
            </a:r>
          </a:p>
          <a:p>
            <a:endParaRPr lang="en-US" dirty="0"/>
          </a:p>
        </p:txBody>
      </p:sp>
      <p:pic>
        <p:nvPicPr>
          <p:cNvPr id="4" name="Picture 3" descr="rdbms.png"/>
          <p:cNvPicPr>
            <a:picLocks noChangeAspect="1"/>
          </p:cNvPicPr>
          <p:nvPr/>
        </p:nvPicPr>
        <p:blipFill>
          <a:blip r:embed="rId2"/>
          <a:stretch>
            <a:fillRect/>
          </a:stretch>
        </p:blipFill>
        <p:spPr>
          <a:xfrm>
            <a:off x="990600" y="2209800"/>
            <a:ext cx="8001000" cy="4419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in Database</a:t>
            </a:r>
            <a:endParaRPr lang="en-US" dirty="0"/>
          </a:p>
        </p:txBody>
      </p:sp>
      <p:sp>
        <p:nvSpPr>
          <p:cNvPr id="3" name="Content Placeholder 2"/>
          <p:cNvSpPr>
            <a:spLocks noGrp="1"/>
          </p:cNvSpPr>
          <p:nvPr>
            <p:ph idx="1"/>
          </p:nvPr>
        </p:nvSpPr>
        <p:spPr>
          <a:xfrm>
            <a:off x="1435608" y="1447800"/>
            <a:ext cx="7498080" cy="3886200"/>
          </a:xfrm>
        </p:spPr>
        <p:txBody>
          <a:bodyPr/>
          <a:lstStyle/>
          <a:p>
            <a:r>
              <a:rPr lang="en-US" dirty="0" smtClean="0"/>
              <a:t>Consists of columns and rows.</a:t>
            </a:r>
          </a:p>
          <a:p>
            <a:r>
              <a:rPr lang="en-US" dirty="0" smtClean="0"/>
              <a:t>Collection of inter-related DATA.</a:t>
            </a:r>
          </a:p>
          <a:p>
            <a:r>
              <a:rPr lang="en-US" dirty="0" smtClean="0"/>
              <a:t>Table name must be unique.</a:t>
            </a:r>
          </a:p>
          <a:p>
            <a:r>
              <a:rPr lang="en-US" dirty="0" smtClean="0"/>
              <a:t>Must have one PK(</a:t>
            </a:r>
            <a:r>
              <a:rPr lang="en-US" dirty="0" smtClean="0">
                <a:solidFill>
                  <a:srgbClr val="00B050"/>
                </a:solidFill>
              </a:rPr>
              <a:t>primary key</a:t>
            </a:r>
            <a:r>
              <a:rPr lang="en-US" dirty="0" smtClean="0"/>
              <a:t>)-</a:t>
            </a:r>
            <a:r>
              <a:rPr lang="en-US" dirty="0" smtClean="0">
                <a:solidFill>
                  <a:srgbClr val="FF0000"/>
                </a:solidFill>
              </a:rPr>
              <a:t>must not be null/ empty.</a:t>
            </a:r>
          </a:p>
          <a:p>
            <a:r>
              <a:rPr lang="en-US" dirty="0" smtClean="0"/>
              <a:t>It can have one/multiple FK(</a:t>
            </a:r>
            <a:r>
              <a:rPr lang="en-US" dirty="0" smtClean="0">
                <a:solidFill>
                  <a:srgbClr val="00B050"/>
                </a:solidFill>
              </a:rPr>
              <a:t>foreign keys</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152400"/>
            <a:ext cx="1752600" cy="792162"/>
          </a:xfrm>
        </p:spPr>
        <p:txBody>
          <a:bodyPr/>
          <a:lstStyle/>
          <a:p>
            <a:r>
              <a:rPr lang="en-US" dirty="0" smtClean="0">
                <a:latin typeface="Arial" pitchFamily="34" charset="0"/>
                <a:cs typeface="Arial" pitchFamily="34" charset="0"/>
              </a:rPr>
              <a:t>Key??</a:t>
            </a:r>
            <a:endParaRPr lang="en-US" dirty="0">
              <a:latin typeface="Arial" pitchFamily="34" charset="0"/>
              <a:cs typeface="Arial" pitchFamily="34" charset="0"/>
            </a:endParaRPr>
          </a:p>
        </p:txBody>
      </p:sp>
      <p:sp>
        <p:nvSpPr>
          <p:cNvPr id="3" name="Content Placeholder 2"/>
          <p:cNvSpPr>
            <a:spLocks noGrp="1"/>
          </p:cNvSpPr>
          <p:nvPr>
            <p:ph idx="1"/>
          </p:nvPr>
        </p:nvSpPr>
        <p:spPr>
          <a:xfrm>
            <a:off x="1435608" y="914400"/>
            <a:ext cx="7498080" cy="5334000"/>
          </a:xfrm>
        </p:spPr>
        <p:txBody>
          <a:bodyPr>
            <a:normAutofit/>
          </a:bodyPr>
          <a:lstStyle/>
          <a:p>
            <a:r>
              <a:rPr lang="en-US" dirty="0" smtClean="0">
                <a:solidFill>
                  <a:srgbClr val="FF0000"/>
                </a:solidFill>
              </a:rPr>
              <a:t>According to the SQL Standard</a:t>
            </a:r>
            <a:r>
              <a:rPr lang="en-US" dirty="0" smtClean="0"/>
              <a:t>, a key is</a:t>
            </a:r>
          </a:p>
          <a:p>
            <a:pPr lvl="1">
              <a:buNone/>
            </a:pPr>
            <a:r>
              <a:rPr lang="en-US" dirty="0" smtClean="0"/>
              <a:t>  a subset of columns in a table that allow a row to be uniquely identified.</a:t>
            </a:r>
          </a:p>
          <a:p>
            <a:r>
              <a:rPr lang="en-US" dirty="0" smtClean="0">
                <a:solidFill>
                  <a:srgbClr val="00B050"/>
                </a:solidFill>
              </a:rPr>
              <a:t>Types of Keys:</a:t>
            </a:r>
          </a:p>
          <a:p>
            <a:pPr lvl="1"/>
            <a:r>
              <a:rPr lang="en-US" dirty="0" smtClean="0"/>
              <a:t>Primary</a:t>
            </a:r>
          </a:p>
          <a:p>
            <a:pPr lvl="1"/>
            <a:r>
              <a:rPr lang="en-US" dirty="0" smtClean="0"/>
              <a:t>Foreign</a:t>
            </a:r>
          </a:p>
          <a:p>
            <a:pPr lvl="1"/>
            <a:r>
              <a:rPr lang="en-US" dirty="0" smtClean="0"/>
              <a:t>Unique</a:t>
            </a:r>
          </a:p>
          <a:p>
            <a:pPr lvl="1"/>
            <a:r>
              <a:rPr lang="en-US" dirty="0" smtClean="0"/>
              <a:t>Natural</a:t>
            </a:r>
          </a:p>
          <a:p>
            <a:pPr lvl="1"/>
            <a:r>
              <a:rPr lang="en-US" dirty="0" smtClean="0"/>
              <a:t>Super</a:t>
            </a:r>
          </a:p>
          <a:p>
            <a:pPr lvl="1"/>
            <a:r>
              <a:rPr lang="en-US" dirty="0" smtClean="0"/>
              <a:t>Candidate </a:t>
            </a:r>
          </a:p>
          <a:p>
            <a:pPr lvl="1"/>
            <a:endParaRPr lang="en-US" dirty="0"/>
          </a:p>
        </p:txBody>
      </p:sp>
      <p:pic>
        <p:nvPicPr>
          <p:cNvPr id="4" name="Picture 3" descr="untitled.png"/>
          <p:cNvPicPr>
            <a:picLocks noChangeAspect="1"/>
          </p:cNvPicPr>
          <p:nvPr/>
        </p:nvPicPr>
        <p:blipFill>
          <a:blip r:embed="rId2"/>
          <a:stretch>
            <a:fillRect/>
          </a:stretch>
        </p:blipFill>
        <p:spPr>
          <a:xfrm>
            <a:off x="4343400" y="2362200"/>
            <a:ext cx="4493116" cy="33655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i="1" dirty="0" smtClean="0"/>
              <a:t>Primary key </a:t>
            </a:r>
            <a:r>
              <a:rPr lang="en-US" dirty="0" smtClean="0"/>
              <a:t>uniquely identifies </a:t>
            </a:r>
            <a:r>
              <a:rPr lang="en-US" dirty="0" smtClean="0">
                <a:solidFill>
                  <a:srgbClr val="FF0000"/>
                </a:solidFill>
              </a:rPr>
              <a:t>each row in the table.</a:t>
            </a:r>
          </a:p>
          <a:p>
            <a:pPr marL="82296" indent="0">
              <a:buNone/>
            </a:pPr>
            <a:r>
              <a:rPr lang="en-US" dirty="0" smtClean="0"/>
              <a:t>    This </a:t>
            </a:r>
            <a:r>
              <a:rPr lang="en-US" dirty="0"/>
              <a:t>is a special kind of unique </a:t>
            </a:r>
            <a:r>
              <a:rPr lang="en-US" dirty="0" smtClean="0"/>
              <a:t>key.</a:t>
            </a:r>
            <a:r>
              <a:rPr lang="en-US" dirty="0" smtClean="0">
                <a:solidFill>
                  <a:srgbClr val="FF0000"/>
                </a:solidFill>
              </a:rPr>
              <a:t> </a:t>
            </a:r>
          </a:p>
          <a:p>
            <a:r>
              <a:rPr lang="en-US" b="1" i="1" dirty="0" smtClean="0"/>
              <a:t>Foreign key </a:t>
            </a:r>
            <a:r>
              <a:rPr lang="en-US" dirty="0" smtClean="0">
                <a:solidFill>
                  <a:srgbClr val="FF0000"/>
                </a:solidFill>
              </a:rPr>
              <a:t>creates a relationship between the two tables</a:t>
            </a:r>
            <a:r>
              <a:rPr lang="en-US" dirty="0" smtClean="0"/>
              <a:t>. Therefore values of a foreign key must match existing values of the primary key to which it refers.</a:t>
            </a:r>
          </a:p>
          <a:p>
            <a:r>
              <a:rPr lang="en-US" dirty="0" smtClean="0"/>
              <a:t> </a:t>
            </a:r>
            <a:r>
              <a:rPr lang="en-US" b="1" dirty="0" smtClean="0"/>
              <a:t>Unique key </a:t>
            </a:r>
            <a:endParaRPr lang="en-US" b="1" dirty="0"/>
          </a:p>
          <a:p>
            <a:pPr lvl="1"/>
            <a:r>
              <a:rPr lang="en-US" dirty="0"/>
              <a:t>The UNIQUE constraint uniquely identifies each record in a database table.</a:t>
            </a:r>
          </a:p>
          <a:p>
            <a:pPr lvl="1"/>
            <a:r>
              <a:rPr lang="en-US" dirty="0"/>
              <a:t>The UNIQUE and PRIMARY KEY constraints both provide a guarantee </a:t>
            </a:r>
            <a:r>
              <a:rPr lang="en-US" dirty="0">
                <a:solidFill>
                  <a:srgbClr val="FF0000"/>
                </a:solidFill>
              </a:rPr>
              <a:t>for uniqueness for a column or set of columns.</a:t>
            </a:r>
          </a:p>
          <a:p>
            <a:r>
              <a:rPr lang="en-US" dirty="0" smtClean="0"/>
              <a:t> </a:t>
            </a:r>
            <a:r>
              <a:rPr lang="en-US" b="1" dirty="0" smtClean="0"/>
              <a:t>Candidate Key: </a:t>
            </a:r>
            <a:r>
              <a:rPr lang="en-US" dirty="0" smtClean="0"/>
              <a:t>A candidate key has all the characteristics to be a primary key.</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534733091"/>
              </p:ext>
            </p:extLst>
          </p:nvPr>
        </p:nvGraphicFramePr>
        <p:xfrm>
          <a:off x="76200" y="304800"/>
          <a:ext cx="8762999" cy="6253108"/>
        </p:xfrm>
        <a:graphic>
          <a:graphicData uri="http://schemas.openxmlformats.org/drawingml/2006/table">
            <a:tbl>
              <a:tblPr firstRow="1" bandRow="1">
                <a:tableStyleId>{3C2FFA5D-87B4-456A-9821-1D502468CF0F}</a:tableStyleId>
              </a:tblPr>
              <a:tblGrid>
                <a:gridCol w="2927954">
                  <a:extLst>
                    <a:ext uri="{9D8B030D-6E8A-4147-A177-3AD203B41FA5}">
                      <a16:colId xmlns:a16="http://schemas.microsoft.com/office/drawing/2014/main" val="20000"/>
                    </a:ext>
                  </a:extLst>
                </a:gridCol>
                <a:gridCol w="2927954">
                  <a:extLst>
                    <a:ext uri="{9D8B030D-6E8A-4147-A177-3AD203B41FA5}">
                      <a16:colId xmlns:a16="http://schemas.microsoft.com/office/drawing/2014/main" val="20001"/>
                    </a:ext>
                  </a:extLst>
                </a:gridCol>
                <a:gridCol w="2907091">
                  <a:extLst>
                    <a:ext uri="{9D8B030D-6E8A-4147-A177-3AD203B41FA5}">
                      <a16:colId xmlns:a16="http://schemas.microsoft.com/office/drawing/2014/main" val="20002"/>
                    </a:ext>
                  </a:extLst>
                </a:gridCol>
              </a:tblGrid>
              <a:tr h="683855">
                <a:tc>
                  <a:txBody>
                    <a:bodyPr/>
                    <a:lstStyle/>
                    <a:p>
                      <a:r>
                        <a:rPr lang="en-US" sz="3600" dirty="0" smtClean="0"/>
                        <a:t>Primary</a:t>
                      </a:r>
                      <a:endParaRPr lang="en-US" sz="3600" dirty="0"/>
                    </a:p>
                  </a:txBody>
                  <a:tcPr/>
                </a:tc>
                <a:tc>
                  <a:txBody>
                    <a:bodyPr/>
                    <a:lstStyle/>
                    <a:p>
                      <a:r>
                        <a:rPr lang="en-US" sz="3600" dirty="0" smtClean="0"/>
                        <a:t>Foreign</a:t>
                      </a:r>
                      <a:endParaRPr lang="en-US" sz="3600" dirty="0"/>
                    </a:p>
                  </a:txBody>
                  <a:tcPr/>
                </a:tc>
                <a:tc>
                  <a:txBody>
                    <a:bodyPr/>
                    <a:lstStyle/>
                    <a:p>
                      <a:r>
                        <a:rPr lang="en-US" sz="3600" dirty="0" smtClean="0"/>
                        <a:t>Unique</a:t>
                      </a:r>
                      <a:endParaRPr lang="en-US" sz="3600" dirty="0"/>
                    </a:p>
                  </a:txBody>
                  <a:tcPr/>
                </a:tc>
                <a:extLst>
                  <a:ext uri="{0D108BD9-81ED-4DB2-BD59-A6C34878D82A}">
                    <a16:rowId xmlns:a16="http://schemas.microsoft.com/office/drawing/2014/main" val="10000"/>
                  </a:ext>
                </a:extLst>
              </a:tr>
              <a:tr h="711869">
                <a:tc>
                  <a:txBody>
                    <a:bodyPr/>
                    <a:lstStyle/>
                    <a:p>
                      <a:r>
                        <a:rPr lang="en-US" sz="2400" dirty="0" smtClean="0">
                          <a:solidFill>
                            <a:srgbClr val="FF0000"/>
                          </a:solidFill>
                        </a:rPr>
                        <a:t>No</a:t>
                      </a:r>
                      <a:r>
                        <a:rPr lang="en-US" sz="2400" dirty="0" smtClean="0"/>
                        <a:t> Null value</a:t>
                      </a:r>
                      <a:endParaRPr lang="en-US" sz="2400" dirty="0">
                        <a:latin typeface="Arial" pitchFamily="34" charset="0"/>
                        <a:cs typeface="Arial" pitchFamily="34" charset="0"/>
                      </a:endParaRPr>
                    </a:p>
                  </a:txBody>
                  <a:tcPr>
                    <a:solidFill>
                      <a:schemeClr val="accent2">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solidFill>
                      <a:schemeClr val="accent2">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solidFill>
                      <a:schemeClr val="accent2">
                        <a:alpha val="40000"/>
                      </a:schemeClr>
                    </a:solidFill>
                  </a:tcPr>
                </a:tc>
                <a:extLst>
                  <a:ext uri="{0D108BD9-81ED-4DB2-BD59-A6C34878D82A}">
                    <a16:rowId xmlns:a16="http://schemas.microsoft.com/office/drawing/2014/main" val="10001"/>
                  </a:ext>
                </a:extLst>
              </a:tr>
              <a:tr h="711869">
                <a:tc>
                  <a:txBody>
                    <a:bodyPr/>
                    <a:lstStyle/>
                    <a:p>
                      <a:r>
                        <a:rPr lang="en-US" sz="2400" dirty="0" smtClean="0">
                          <a:solidFill>
                            <a:srgbClr val="FF0000"/>
                          </a:solidFill>
                        </a:rPr>
                        <a:t>One</a:t>
                      </a:r>
                      <a:r>
                        <a:rPr lang="en-US" sz="2400" dirty="0" smtClean="0"/>
                        <a:t>- in a table</a:t>
                      </a:r>
                      <a:endParaRPr lang="en-US" sz="2400" dirty="0">
                        <a:latin typeface="Arial" pitchFamily="34" charset="0"/>
                        <a:cs typeface="Arial" pitchFamily="34" charset="0"/>
                      </a:endParaRPr>
                    </a:p>
                  </a:txBody>
                  <a:tcPr>
                    <a:solidFill>
                      <a:schemeClr val="accent2"/>
                    </a:solidFill>
                  </a:tcPr>
                </a:tc>
                <a:tc>
                  <a:txBody>
                    <a:bodyPr/>
                    <a:lstStyle/>
                    <a:p>
                      <a:r>
                        <a:rPr lang="en-US" sz="2400" dirty="0" smtClean="0"/>
                        <a:t>One/multiple</a:t>
                      </a:r>
                      <a:endParaRPr lang="en-US" sz="2400" dirty="0">
                        <a:latin typeface="Arial" pitchFamily="34" charset="0"/>
                        <a:cs typeface="Arial" pitchFamily="34" charset="0"/>
                      </a:endParaRP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One/multiple</a:t>
                      </a:r>
                    </a:p>
                    <a:p>
                      <a:endParaRPr lang="en-US" sz="2400" dirty="0">
                        <a:latin typeface="Arial" pitchFamily="34" charset="0"/>
                        <a:cs typeface="Arial" pitchFamily="34" charset="0"/>
                      </a:endParaRPr>
                    </a:p>
                  </a:txBody>
                  <a:tcPr>
                    <a:solidFill>
                      <a:schemeClr val="accent2"/>
                    </a:solidFill>
                  </a:tcPr>
                </a:tc>
                <a:extLst>
                  <a:ext uri="{0D108BD9-81ED-4DB2-BD59-A6C34878D82A}">
                    <a16:rowId xmlns:a16="http://schemas.microsoft.com/office/drawing/2014/main" val="10002"/>
                  </a:ext>
                </a:extLst>
              </a:tr>
              <a:tr h="489625">
                <a:tc>
                  <a:txBody>
                    <a:bodyPr/>
                    <a:lstStyle/>
                    <a:p>
                      <a:r>
                        <a:rPr lang="en-US" sz="2400" dirty="0" smtClean="0">
                          <a:latin typeface="Arial" pitchFamily="34" charset="0"/>
                          <a:cs typeface="Arial" pitchFamily="34" charset="0"/>
                        </a:rPr>
                        <a:t>Unique value </a:t>
                      </a:r>
                    </a:p>
                  </a:txBody>
                  <a:tcPr>
                    <a:solidFill>
                      <a:schemeClr val="accent2">
                        <a:alpha val="40000"/>
                      </a:schemeClr>
                    </a:solidFill>
                  </a:tcPr>
                </a:tc>
                <a:tc>
                  <a:txBody>
                    <a:bodyPr/>
                    <a:lstStyle/>
                    <a:p>
                      <a:r>
                        <a:rPr lang="en-US" sz="2400" dirty="0" smtClean="0">
                          <a:latin typeface="Arial" pitchFamily="34" charset="0"/>
                          <a:cs typeface="Arial" pitchFamily="34" charset="0"/>
                        </a:rPr>
                        <a:t>Unique vale</a:t>
                      </a:r>
                    </a:p>
                  </a:txBody>
                  <a:tcPr/>
                </a:tc>
                <a:tc>
                  <a:txBody>
                    <a:bodyPr/>
                    <a:lstStyle/>
                    <a:p>
                      <a:r>
                        <a:rPr lang="en-US" sz="2400" dirty="0" smtClean="0">
                          <a:latin typeface="Arial" pitchFamily="34" charset="0"/>
                          <a:cs typeface="Arial" pitchFamily="34" charset="0"/>
                        </a:rPr>
                        <a:t>Unique value</a:t>
                      </a:r>
                    </a:p>
                  </a:txBody>
                  <a:tcPr/>
                </a:tc>
                <a:extLst>
                  <a:ext uri="{0D108BD9-81ED-4DB2-BD59-A6C34878D82A}">
                    <a16:rowId xmlns:a16="http://schemas.microsoft.com/office/drawing/2014/main" val="10003"/>
                  </a:ext>
                </a:extLst>
              </a:tr>
              <a:tr h="711869">
                <a:tc>
                  <a:txBody>
                    <a:bodyPr/>
                    <a:lstStyle/>
                    <a:p>
                      <a:r>
                        <a:rPr lang="en-US" sz="2400" dirty="0" smtClean="0">
                          <a:latin typeface="Arial" pitchFamily="34" charset="0"/>
                          <a:cs typeface="Arial" pitchFamily="34" charset="0"/>
                        </a:rPr>
                        <a:t>Not make relation</a:t>
                      </a:r>
                      <a:endParaRPr lang="en-US" sz="2400" dirty="0">
                        <a:latin typeface="Arial" pitchFamily="34" charset="0"/>
                        <a:cs typeface="Arial" pitchFamily="34" charset="0"/>
                      </a:endParaRPr>
                    </a:p>
                  </a:txBody>
                  <a:tcPr>
                    <a:solidFill>
                      <a:schemeClr val="accent2"/>
                    </a:solidFill>
                  </a:tcPr>
                </a:tc>
                <a:tc>
                  <a:txBody>
                    <a:bodyPr/>
                    <a:lstStyle/>
                    <a:p>
                      <a:r>
                        <a:rPr lang="en-US" sz="2400" baseline="0" dirty="0" smtClean="0">
                          <a:latin typeface="Arial" pitchFamily="34" charset="0"/>
                          <a:cs typeface="Arial" pitchFamily="34" charset="0"/>
                        </a:rPr>
                        <a:t>make relation </a:t>
                      </a:r>
                      <a:endParaRPr lang="en-US" sz="2400" dirty="0">
                        <a:latin typeface="Arial" pitchFamily="34" charset="0"/>
                        <a:cs typeface="Arial" pitchFamily="34" charset="0"/>
                      </a:endParaRP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solidFill>
                      <a:schemeClr val="accent2"/>
                    </a:solidFill>
                  </a:tcPr>
                </a:tc>
                <a:extLst>
                  <a:ext uri="{0D108BD9-81ED-4DB2-BD59-A6C34878D82A}">
                    <a16:rowId xmlns:a16="http://schemas.microsoft.com/office/drawing/2014/main" val="10004"/>
                  </a:ext>
                </a:extLst>
              </a:tr>
              <a:tr h="8226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identify a table uniquely</a:t>
                      </a:r>
                      <a:r>
                        <a:rPr lang="en-US" sz="2400" baseline="0" dirty="0" smtClean="0">
                          <a:latin typeface="Arial" pitchFamily="34" charset="0"/>
                          <a:cs typeface="Arial" pitchFamily="34" charset="0"/>
                        </a:rPr>
                        <a:t>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txBody>
                  <a:tcPr/>
                </a:tc>
                <a:tc>
                  <a:txBody>
                    <a:bodyPr/>
                    <a:lstStyle/>
                    <a:p>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Relation between two table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5"/>
                  </a:ext>
                </a:extLst>
              </a:tr>
              <a:tr h="1056268">
                <a:tc>
                  <a:txBody>
                    <a:bodyPr/>
                    <a:lstStyle/>
                    <a:p>
                      <a:r>
                        <a:rPr lang="en-US" sz="2400" dirty="0" smtClean="0">
                          <a:solidFill>
                            <a:srgbClr val="FF0000"/>
                          </a:solidFill>
                        </a:rPr>
                        <a:t>Clustered</a:t>
                      </a:r>
                      <a:r>
                        <a:rPr lang="en-US" sz="2400" dirty="0" smtClean="0"/>
                        <a:t> index</a:t>
                      </a:r>
                      <a:endParaRPr lang="en-US" sz="2400" dirty="0">
                        <a:latin typeface="Arial" pitchFamily="34" charset="0"/>
                        <a:cs typeface="Arial" pitchFamily="34" charset="0"/>
                      </a:endParaRPr>
                    </a:p>
                  </a:txBody>
                  <a:tcPr/>
                </a:tc>
                <a:tc>
                  <a:txBody>
                    <a:bodyPr/>
                    <a:lstStyle/>
                    <a:p>
                      <a:r>
                        <a:rPr lang="en-US" sz="2400" dirty="0" smtClean="0"/>
                        <a:t>Non-clustered index</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Non-clustered index</a:t>
                      </a:r>
                      <a:endParaRPr lang="en-US" sz="2400" dirty="0" smtClean="0">
                        <a:latin typeface="Arial" pitchFamily="34" charset="0"/>
                        <a:cs typeface="Arial" pitchFamily="34" charset="0"/>
                      </a:endParaRPr>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sCD4BVRNL.jpg"/>
          <p:cNvPicPr>
            <a:picLocks noGrp="1" noChangeAspect="1"/>
          </p:cNvPicPr>
          <p:nvPr>
            <p:ph idx="1"/>
          </p:nvPr>
        </p:nvPicPr>
        <p:blipFill>
          <a:blip r:embed="rId2"/>
          <a:stretch>
            <a:fillRect/>
          </a:stretch>
        </p:blipFill>
        <p:spPr>
          <a:xfrm>
            <a:off x="1524000" y="152400"/>
            <a:ext cx="6553200" cy="3201608"/>
          </a:xfrm>
        </p:spPr>
      </p:pic>
      <p:pic>
        <p:nvPicPr>
          <p:cNvPr id="5" name="Picture 4" descr="untitled.png"/>
          <p:cNvPicPr>
            <a:picLocks noChangeAspect="1"/>
          </p:cNvPicPr>
          <p:nvPr/>
        </p:nvPicPr>
        <p:blipFill>
          <a:blip r:embed="rId3"/>
          <a:stretch>
            <a:fillRect/>
          </a:stretch>
        </p:blipFill>
        <p:spPr>
          <a:xfrm>
            <a:off x="2209800" y="3200400"/>
            <a:ext cx="4493116" cy="33655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Content Placeholder 3" descr="3d-house-floor-plan-design-l-a36a408feb6087e8.jpg"/>
          <p:cNvPicPr>
            <a:picLocks noChangeAspect="1"/>
          </p:cNvPicPr>
          <p:nvPr/>
        </p:nvPicPr>
        <p:blipFill>
          <a:blip r:embed="rId3"/>
          <a:stretch>
            <a:fillRect/>
          </a:stretch>
        </p:blipFill>
        <p:spPr>
          <a:xfrm>
            <a:off x="685800" y="228600"/>
            <a:ext cx="6374424" cy="6629400"/>
          </a:xfrm>
          <a:prstGeom prst="rect">
            <a:avLst/>
          </a:prstGeom>
        </p:spPr>
      </p:pic>
      <p:pic>
        <p:nvPicPr>
          <p:cNvPr id="10" name="Picture 9" descr="27-house-keys-270612.jpg"/>
          <p:cNvPicPr>
            <a:picLocks noChangeAspect="1"/>
          </p:cNvPicPr>
          <p:nvPr/>
        </p:nvPicPr>
        <p:blipFill>
          <a:blip r:embed="rId4"/>
          <a:stretch>
            <a:fillRect/>
          </a:stretch>
        </p:blipFill>
        <p:spPr>
          <a:xfrm>
            <a:off x="228600" y="304800"/>
            <a:ext cx="1905000" cy="1428750"/>
          </a:xfrm>
          <a:prstGeom prst="rect">
            <a:avLst/>
          </a:prstGeom>
        </p:spPr>
      </p:pic>
      <p:pic>
        <p:nvPicPr>
          <p:cNvPr id="11" name="Picture 10" descr="untitled.png"/>
          <p:cNvPicPr>
            <a:picLocks noChangeAspect="1"/>
          </p:cNvPicPr>
          <p:nvPr/>
        </p:nvPicPr>
        <p:blipFill>
          <a:blip r:embed="rId5"/>
          <a:stretch>
            <a:fillRect/>
          </a:stretch>
        </p:blipFill>
        <p:spPr>
          <a:xfrm>
            <a:off x="5261271" y="3581400"/>
            <a:ext cx="3882730" cy="3048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oreignkey.jpg"/>
          <p:cNvPicPr>
            <a:picLocks noGrp="1" noChangeAspect="1"/>
          </p:cNvPicPr>
          <p:nvPr>
            <p:ph idx="1"/>
          </p:nvPr>
        </p:nvPicPr>
        <p:blipFill>
          <a:blip r:embed="rId2"/>
          <a:stretch>
            <a:fillRect/>
          </a:stretch>
        </p:blipFill>
        <p:spPr>
          <a:xfrm>
            <a:off x="76200" y="76200"/>
            <a:ext cx="9018640" cy="6656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keys-icon.png"/>
          <p:cNvPicPr>
            <a:picLocks noChangeAspect="1"/>
          </p:cNvPicPr>
          <p:nvPr/>
        </p:nvPicPr>
        <p:blipFill>
          <a:blip r:embed="rId3"/>
          <a:stretch>
            <a:fillRect/>
          </a:stretch>
        </p:blipFill>
        <p:spPr>
          <a:xfrm>
            <a:off x="5867400" y="4419600"/>
            <a:ext cx="1625397" cy="162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228600"/>
            <a:ext cx="2362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990600"/>
            <a:ext cx="1905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s4STO16AK.jpg"/>
          <p:cNvPicPr>
            <a:picLocks noChangeAspect="1"/>
          </p:cNvPicPr>
          <p:nvPr/>
        </p:nvPicPr>
        <p:blipFill>
          <a:blip r:embed="rId4"/>
          <a:stretch>
            <a:fillRect/>
          </a:stretch>
        </p:blipFill>
        <p:spPr>
          <a:xfrm>
            <a:off x="533400" y="4953000"/>
            <a:ext cx="1066800" cy="304800"/>
          </a:xfrm>
          <a:prstGeom prst="rect">
            <a:avLst/>
          </a:prstGeom>
        </p:spPr>
      </p:pic>
      <p:pic>
        <p:nvPicPr>
          <p:cNvPr id="12" name="Picture 11" descr="imagesGA994400.jpg"/>
          <p:cNvPicPr>
            <a:picLocks noChangeAspect="1"/>
          </p:cNvPicPr>
          <p:nvPr/>
        </p:nvPicPr>
        <p:blipFill>
          <a:blip r:embed="rId5"/>
          <a:stretch>
            <a:fillRect/>
          </a:stretch>
        </p:blipFill>
        <p:spPr>
          <a:xfrm rot="11884084">
            <a:off x="571418" y="5578768"/>
            <a:ext cx="1004336" cy="1073760"/>
          </a:xfrm>
          <a:prstGeom prst="rect">
            <a:avLst/>
          </a:prstGeom>
        </p:spPr>
      </p:pic>
      <p:sp>
        <p:nvSpPr>
          <p:cNvPr id="13" name="Rectangle 12"/>
          <p:cNvSpPr/>
          <p:nvPr/>
        </p:nvSpPr>
        <p:spPr>
          <a:xfrm>
            <a:off x="228600" y="5867400"/>
            <a:ext cx="16002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DBMS.jpg"/>
          <p:cNvPicPr>
            <a:picLocks noGrp="1" noChangeAspect="1"/>
          </p:cNvPicPr>
          <p:nvPr>
            <p:ph idx="1"/>
          </p:nvPr>
        </p:nvPicPr>
        <p:blipFill>
          <a:blip r:embed="rId2"/>
          <a:stretch>
            <a:fillRect/>
          </a:stretch>
        </p:blipFill>
        <p:spPr>
          <a:xfrm>
            <a:off x="304800" y="152400"/>
            <a:ext cx="8534400" cy="6629400"/>
          </a:xfrm>
          <a:prstGeom prst="rect">
            <a:avLst/>
          </a:prstGeom>
          <a:ln w="88900" cap="sq" cmpd="thickThin">
            <a:solidFill>
              <a:srgbClr val="000000"/>
            </a:solidFill>
            <a:prstDash val="solid"/>
            <a:miter lim="800000"/>
          </a:ln>
          <a:effectLst>
            <a:innerShdw blurRad="76200">
              <a:srgbClr val="000000"/>
            </a:innerShdw>
          </a:effectLst>
        </p:spPr>
      </p:pic>
      <p:sp>
        <p:nvSpPr>
          <p:cNvPr id="9" name="Oval 8"/>
          <p:cNvSpPr/>
          <p:nvPr/>
        </p:nvSpPr>
        <p:spPr>
          <a:xfrm>
            <a:off x="4267200" y="4343400"/>
            <a:ext cx="16002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Oval 10"/>
          <p:cNvSpPr/>
          <p:nvPr/>
        </p:nvSpPr>
        <p:spPr>
          <a:xfrm>
            <a:off x="4038600" y="25146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Oval 12"/>
          <p:cNvSpPr/>
          <p:nvPr/>
        </p:nvSpPr>
        <p:spPr>
          <a:xfrm>
            <a:off x="4114800" y="5257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Oval 13"/>
          <p:cNvSpPr/>
          <p:nvPr/>
        </p:nvSpPr>
        <p:spPr>
          <a:xfrm>
            <a:off x="685800" y="4876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Oval 14"/>
          <p:cNvSpPr/>
          <p:nvPr/>
        </p:nvSpPr>
        <p:spPr>
          <a:xfrm>
            <a:off x="838200" y="28194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Oval 15"/>
          <p:cNvSpPr/>
          <p:nvPr/>
        </p:nvSpPr>
        <p:spPr>
          <a:xfrm>
            <a:off x="6934200" y="2895600"/>
            <a:ext cx="1752600" cy="3810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Oval 16"/>
          <p:cNvSpPr/>
          <p:nvPr/>
        </p:nvSpPr>
        <p:spPr>
          <a:xfrm>
            <a:off x="6781800" y="2209800"/>
            <a:ext cx="18288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Oval 17"/>
          <p:cNvSpPr/>
          <p:nvPr/>
        </p:nvSpPr>
        <p:spPr>
          <a:xfrm>
            <a:off x="6781800" y="47244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Oval 18"/>
          <p:cNvSpPr/>
          <p:nvPr/>
        </p:nvSpPr>
        <p:spPr>
          <a:xfrm>
            <a:off x="4191000" y="38862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Oval 19"/>
          <p:cNvSpPr/>
          <p:nvPr/>
        </p:nvSpPr>
        <p:spPr>
          <a:xfrm>
            <a:off x="4038600" y="1828800"/>
            <a:ext cx="16764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Oval 20"/>
          <p:cNvSpPr/>
          <p:nvPr/>
        </p:nvSpPr>
        <p:spPr>
          <a:xfrm>
            <a:off x="762000" y="1905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Oval 21"/>
          <p:cNvSpPr/>
          <p:nvPr/>
        </p:nvSpPr>
        <p:spPr>
          <a:xfrm>
            <a:off x="685800" y="44196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457200" y="6096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4" name="Rectangle 23"/>
          <p:cNvSpPr/>
          <p:nvPr/>
        </p:nvSpPr>
        <p:spPr>
          <a:xfrm>
            <a:off x="6324600" y="38100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76600" y="1371600"/>
            <a:ext cx="30480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7200" y="13716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3962400"/>
            <a:ext cx="213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1000" y="56388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27"/>
                                        </p:tgtEl>
                                        <p:attrNameLst>
                                          <p:attrName>ppt_x</p:attrName>
                                        </p:attrNameLst>
                                      </p:cBhvr>
                                      <p:tavLst>
                                        <p:tav tm="0">
                                          <p:val>
                                            <p:strVal val="ppt_x"/>
                                          </p:val>
                                        </p:tav>
                                        <p:tav tm="100000">
                                          <p:val>
                                            <p:strVal val="ppt_x"/>
                                          </p:val>
                                        </p:tav>
                                      </p:tavLst>
                                    </p:anim>
                                    <p:anim calcmode="lin" valueType="num">
                                      <p:cBhvr additive="base">
                                        <p:cTn id="22" dur="500"/>
                                        <p:tgtEl>
                                          <p:spTgt spid="27"/>
                                        </p:tgtEl>
                                        <p:attrNameLst>
                                          <p:attrName>ppt_y</p:attrName>
                                        </p:attrNameLst>
                                      </p:cBhvr>
                                      <p:tavLst>
                                        <p:tav tm="0">
                                          <p:val>
                                            <p:strVal val="ppt_y"/>
                                          </p:val>
                                        </p:tav>
                                        <p:tav tm="100000">
                                          <p:val>
                                            <p:strVal val="1+ppt_h/2"/>
                                          </p:val>
                                        </p:tav>
                                      </p:tavLst>
                                    </p:anim>
                                    <p:set>
                                      <p:cBhvr>
                                        <p:cTn id="23" dur="1" fill="hold">
                                          <p:stCondLst>
                                            <p:cond delay="499"/>
                                          </p:stCondLst>
                                        </p:cTn>
                                        <p:tgtEl>
                                          <p:spTgt spid="2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0" nodeType="clickEffect">
                                  <p:stCondLst>
                                    <p:cond delay="0"/>
                                  </p:stCondLst>
                                  <p:childTnLst>
                                    <p:anim calcmode="lin" valueType="num">
                                      <p:cBhvr additive="base">
                                        <p:cTn id="27" dur="500"/>
                                        <p:tgtEl>
                                          <p:spTgt spid="28"/>
                                        </p:tgtEl>
                                        <p:attrNameLst>
                                          <p:attrName>ppt_x</p:attrName>
                                        </p:attrNameLst>
                                      </p:cBhvr>
                                      <p:tavLst>
                                        <p:tav tm="0">
                                          <p:val>
                                            <p:strVal val="ppt_x"/>
                                          </p:val>
                                        </p:tav>
                                        <p:tav tm="100000">
                                          <p:val>
                                            <p:strVal val="ppt_x"/>
                                          </p:val>
                                        </p:tav>
                                      </p:tavLst>
                                    </p:anim>
                                    <p:anim calcmode="lin" valueType="num">
                                      <p:cBhvr additive="base">
                                        <p:cTn id="28" dur="500"/>
                                        <p:tgtEl>
                                          <p:spTgt spid="28"/>
                                        </p:tgtEl>
                                        <p:attrNameLst>
                                          <p:attrName>ppt_y</p:attrName>
                                        </p:attrNameLst>
                                      </p:cBhvr>
                                      <p:tavLst>
                                        <p:tav tm="0">
                                          <p:val>
                                            <p:strVal val="ppt_y"/>
                                          </p:val>
                                        </p:tav>
                                        <p:tav tm="100000">
                                          <p:val>
                                            <p:strVal val="1+ppt_h/2"/>
                                          </p:val>
                                        </p:tav>
                                      </p:tavLst>
                                    </p:anim>
                                    <p:set>
                                      <p:cBhvr>
                                        <p:cTn id="2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ata222.gif"/>
          <p:cNvPicPr>
            <a:picLocks noGrp="1" noChangeAspect="1"/>
          </p:cNvPicPr>
          <p:nvPr>
            <p:ph idx="1"/>
          </p:nvPr>
        </p:nvPicPr>
        <p:blipFill>
          <a:blip r:embed="rId2"/>
          <a:stretch>
            <a:fillRect/>
          </a:stretch>
        </p:blipFill>
        <p:spPr>
          <a:xfrm>
            <a:off x="1066800" y="152400"/>
            <a:ext cx="7975600" cy="63246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Syntax:</a:t>
            </a:r>
            <a:r>
              <a:rPr lang="en-US" dirty="0" smtClean="0"/>
              <a:t> (noun)the arrangement of words and phrases to create well-formed sentences in a language.</a:t>
            </a:r>
          </a:p>
          <a:p>
            <a:r>
              <a:rPr lang="en-US" dirty="0" smtClean="0"/>
              <a:t>A </a:t>
            </a:r>
            <a:r>
              <a:rPr lang="en-US" b="1" dirty="0" smtClean="0"/>
              <a:t>clause</a:t>
            </a:r>
            <a:r>
              <a:rPr lang="en-US" dirty="0" smtClean="0"/>
              <a:t> is a group of related words containing a subject that tells readers what the sentence is about, and a verb that tells readers what the subject is doing.</a:t>
            </a:r>
          </a:p>
          <a:p>
            <a:r>
              <a:rPr lang="en-US" b="1" dirty="0" smtClean="0"/>
              <a:t>Operator</a:t>
            </a:r>
            <a:r>
              <a:rPr lang="en-US" dirty="0" smtClean="0"/>
              <a:t>: a person who operates equipment or a machine</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Syntax</a:t>
            </a:r>
            <a:endParaRPr lang="en-US" sz="2400" dirty="0">
              <a:solidFill>
                <a:srgbClr val="FF0000"/>
              </a:solidFill>
            </a:endParaRPr>
          </a:p>
        </p:txBody>
      </p:sp>
      <p:sp>
        <p:nvSpPr>
          <p:cNvPr id="3" name="Content Placeholder 2"/>
          <p:cNvSpPr>
            <a:spLocks noGrp="1"/>
          </p:cNvSpPr>
          <p:nvPr>
            <p:ph idx="1"/>
          </p:nvPr>
        </p:nvSpPr>
        <p:spPr>
          <a:xfrm>
            <a:off x="1066800" y="1447800"/>
            <a:ext cx="8077200" cy="48006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dirty="0" smtClean="0">
                <a:solidFill>
                  <a:schemeClr val="tx1"/>
                </a:solidFill>
              </a:rPr>
              <a:t>SQL is NOT case sensitive: </a:t>
            </a:r>
          </a:p>
          <a:p>
            <a:endParaRPr lang="en-US" dirty="0" smtClean="0">
              <a:solidFill>
                <a:schemeClr val="tx1"/>
              </a:solidFill>
            </a:endParaRPr>
          </a:p>
          <a:p>
            <a:pPr>
              <a:buClr>
                <a:srgbClr val="FF0000"/>
              </a:buClr>
              <a:buSzPct val="100000"/>
              <a:buFont typeface="Wingdings" pitchFamily="2" charset="2"/>
              <a:buChar char="Ø"/>
            </a:pPr>
            <a:r>
              <a:rPr lang="en-US" dirty="0" smtClean="0">
                <a:solidFill>
                  <a:schemeClr val="tx1"/>
                </a:solidFill>
              </a:rPr>
              <a:t>SELECT              </a:t>
            </a:r>
            <a:r>
              <a:rPr lang="en-US" dirty="0" err="1" smtClean="0">
                <a:solidFill>
                  <a:schemeClr val="tx1"/>
                </a:solidFill>
              </a:rPr>
              <a:t>select</a:t>
            </a:r>
            <a:r>
              <a:rPr lang="en-US" dirty="0" smtClean="0">
                <a:solidFill>
                  <a:schemeClr val="tx1"/>
                </a:solidFill>
              </a:rPr>
              <a:t>;</a:t>
            </a:r>
          </a:p>
          <a:p>
            <a:pPr>
              <a:buClr>
                <a:srgbClr val="FF0000"/>
              </a:buClr>
              <a:buSzPct val="100000"/>
              <a:buFont typeface="Wingdings" pitchFamily="2" charset="2"/>
              <a:buChar char="Ø"/>
            </a:pPr>
            <a:r>
              <a:rPr lang="en-US" dirty="0" smtClean="0">
                <a:solidFill>
                  <a:schemeClr val="tx1"/>
                </a:solidFill>
              </a:rPr>
              <a:t>FROM                 </a:t>
            </a:r>
            <a:r>
              <a:rPr lang="en-US" dirty="0" err="1" smtClean="0">
                <a:solidFill>
                  <a:schemeClr val="tx1"/>
                </a:solidFill>
              </a:rPr>
              <a:t>from</a:t>
            </a:r>
            <a:r>
              <a:rPr lang="en-US" dirty="0" smtClean="0">
                <a:solidFill>
                  <a:schemeClr val="tx1"/>
                </a:solidFill>
              </a:rPr>
              <a:t>;</a:t>
            </a:r>
          </a:p>
          <a:p>
            <a:pPr marL="365760" lvl="1" indent="-283464">
              <a:spcBef>
                <a:spcPts val="600"/>
              </a:spcBef>
              <a:buSzPct val="80000"/>
              <a:buNone/>
            </a:pPr>
            <a:endParaRPr lang="en-US" sz="1800" dirty="0" smtClean="0">
              <a:solidFill>
                <a:schemeClr val="tx1"/>
              </a:solidFill>
            </a:endParaRPr>
          </a:p>
          <a:p>
            <a:pPr marL="365760" lvl="1" indent="-283464">
              <a:spcBef>
                <a:spcPts val="600"/>
              </a:spcBef>
              <a:buSzPct val="80000"/>
              <a:buNone/>
            </a:pPr>
            <a:endParaRPr lang="en-US" sz="1800" dirty="0">
              <a:solidFill>
                <a:schemeClr val="tx1"/>
              </a:solidFill>
            </a:endParaRPr>
          </a:p>
          <a:p>
            <a:pPr marL="365760" lvl="1" indent="-283464">
              <a:spcBef>
                <a:spcPts val="600"/>
              </a:spcBef>
              <a:buSzPct val="80000"/>
              <a:buNone/>
            </a:pPr>
            <a:r>
              <a:rPr lang="en-US" sz="1800" dirty="0" smtClean="0">
                <a:solidFill>
                  <a:schemeClr val="tx1"/>
                </a:solidFill>
              </a:rPr>
              <a:t>		SELECT </a:t>
            </a:r>
            <a:r>
              <a:rPr lang="en-US" sz="1800" dirty="0">
                <a:solidFill>
                  <a:schemeClr val="tx1"/>
                </a:solidFill>
              </a:rPr>
              <a:t>* FROM </a:t>
            </a:r>
            <a:r>
              <a:rPr lang="en-US" sz="1800" i="1" dirty="0" err="1">
                <a:solidFill>
                  <a:schemeClr val="tx1"/>
                </a:solidFill>
              </a:rPr>
              <a:t>table_name</a:t>
            </a:r>
            <a:r>
              <a:rPr lang="en-US" sz="1600" dirty="0">
                <a:solidFill>
                  <a:schemeClr val="tx1"/>
                </a:solidFill>
              </a:rPr>
              <a:t>;</a:t>
            </a:r>
            <a:endParaRPr lang="en-US" sz="2000" dirty="0">
              <a:solidFill>
                <a:schemeClr val="tx1"/>
              </a:solidFill>
            </a:endParaRPr>
          </a:p>
          <a:p>
            <a:pPr>
              <a:buNone/>
            </a:pPr>
            <a:endParaRPr lang="en-US" sz="2800" dirty="0" smtClean="0">
              <a:solidFill>
                <a:schemeClr val="tx1"/>
              </a:solidFill>
            </a:endParaRPr>
          </a:p>
          <a:p>
            <a:r>
              <a:rPr lang="en-US" sz="2800" dirty="0" smtClean="0">
                <a:solidFill>
                  <a:schemeClr val="tx1"/>
                </a:solidFill>
              </a:rPr>
              <a:t>Some database systems require a SEMICOLON at the end of each SQL statement.</a:t>
            </a:r>
          </a:p>
        </p:txBody>
      </p:sp>
      <p:sp>
        <p:nvSpPr>
          <p:cNvPr id="4" name="Equal 3"/>
          <p:cNvSpPr/>
          <p:nvPr/>
        </p:nvSpPr>
        <p:spPr>
          <a:xfrm>
            <a:off x="3102429" y="2690019"/>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Equal 4"/>
          <p:cNvSpPr/>
          <p:nvPr/>
        </p:nvSpPr>
        <p:spPr>
          <a:xfrm>
            <a:off x="3124200" y="3276600"/>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SQL Syntax </a:t>
            </a:r>
            <a:endParaRPr lang="en-US" dirty="0"/>
          </a:p>
        </p:txBody>
      </p:sp>
      <p:sp>
        <p:nvSpPr>
          <p:cNvPr id="3" name="Content Placeholder 2"/>
          <p:cNvSpPr>
            <a:spLocks noGrp="1"/>
          </p:cNvSpPr>
          <p:nvPr>
            <p:ph idx="1"/>
          </p:nvPr>
        </p:nvSpPr>
        <p:spPr>
          <a:xfrm>
            <a:off x="914400" y="1447800"/>
            <a:ext cx="8229600" cy="4800600"/>
          </a:xfrm>
        </p:spPr>
        <p:txBody>
          <a:bodyPr>
            <a:normAutofit/>
          </a:bodyPr>
          <a:lstStyle/>
          <a:p>
            <a:r>
              <a:rPr lang="en-US" sz="2400" dirty="0" smtClean="0">
                <a:solidFill>
                  <a:srgbClr val="FF0000"/>
                </a:solidFill>
                <a:latin typeface="Arial" pitchFamily="34" charset="0"/>
                <a:cs typeface="Arial" pitchFamily="34" charset="0"/>
              </a:rPr>
              <a:t>Select used to </a:t>
            </a:r>
            <a:r>
              <a:rPr lang="en-US" sz="2400" dirty="0" smtClean="0">
                <a:solidFill>
                  <a:srgbClr val="00B050"/>
                </a:solidFill>
                <a:latin typeface="Arial" pitchFamily="34" charset="0"/>
                <a:cs typeface="Arial" pitchFamily="34" charset="0"/>
              </a:rPr>
              <a:t>select column </a:t>
            </a:r>
            <a:r>
              <a:rPr lang="en-US" sz="2400" dirty="0" smtClean="0">
                <a:solidFill>
                  <a:srgbClr val="FF0000"/>
                </a:solidFill>
                <a:latin typeface="Arial" pitchFamily="34" charset="0"/>
                <a:cs typeface="Arial" pitchFamily="34" charset="0"/>
              </a:rPr>
              <a:t>of any Table</a:t>
            </a:r>
          </a:p>
          <a:p>
            <a:r>
              <a:rPr lang="en-US" sz="2000" b="1" dirty="0" smtClean="0">
                <a:latin typeface="Arial" pitchFamily="34" charset="0"/>
                <a:cs typeface="Arial" pitchFamily="34" charset="0"/>
              </a:rPr>
              <a:t>Select All column= SELECT *</a:t>
            </a:r>
          </a:p>
          <a:p>
            <a:r>
              <a:rPr lang="en-US" sz="2000" b="1" dirty="0" smtClean="0">
                <a:latin typeface="Arial" pitchFamily="34" charset="0"/>
                <a:cs typeface="Arial" pitchFamily="34" charset="0"/>
              </a:rPr>
              <a:t>Select specific column= SELECT </a:t>
            </a:r>
            <a:r>
              <a:rPr lang="en-US" sz="2000" dirty="0" smtClean="0">
                <a:solidFill>
                  <a:srgbClr val="00B050"/>
                </a:solidFill>
                <a:latin typeface="Arial" pitchFamily="34" charset="0"/>
                <a:cs typeface="Arial" pitchFamily="34" charset="0"/>
              </a:rPr>
              <a:t>column_name1,column_name </a:t>
            </a:r>
            <a:r>
              <a:rPr lang="en-US" sz="2000" dirty="0">
                <a:solidFill>
                  <a:srgbClr val="00B050"/>
                </a:solidFill>
                <a:latin typeface="Arial" pitchFamily="34" charset="0"/>
                <a:cs typeface="Arial" pitchFamily="34" charset="0"/>
              </a:rPr>
              <a:t>2</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DISTINCT </a:t>
            </a:r>
            <a:r>
              <a:rPr lang="en-US" sz="2000" dirty="0">
                <a:latin typeface="Arial" pitchFamily="34" charset="0"/>
                <a:cs typeface="Arial" pitchFamily="34" charset="0"/>
              </a:rPr>
              <a:t>=remove all duplicate </a:t>
            </a:r>
            <a:r>
              <a:rPr lang="en-US" sz="2000" dirty="0" smtClean="0">
                <a:latin typeface="Arial" pitchFamily="34" charset="0"/>
                <a:cs typeface="Arial" pitchFamily="34" charset="0"/>
              </a:rPr>
              <a:t>value</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SELECT  </a:t>
            </a:r>
            <a:r>
              <a:rPr lang="en-US" sz="2000" dirty="0" smtClean="0">
                <a:latin typeface="Arial" pitchFamily="34" charset="0"/>
                <a:cs typeface="Arial" pitchFamily="34" charset="0"/>
              </a:rPr>
              <a:t>DISTINCT(</a:t>
            </a:r>
            <a:r>
              <a:rPr lang="en-US" sz="2000" dirty="0" smtClean="0">
                <a:solidFill>
                  <a:srgbClr val="00B050"/>
                </a:solidFill>
                <a:latin typeface="Arial" pitchFamily="34" charset="0"/>
                <a:cs typeface="Arial" pitchFamily="34" charset="0"/>
              </a:rPr>
              <a:t>column_name1)</a:t>
            </a:r>
          </a:p>
          <a:p>
            <a:pPr lvl="1"/>
            <a:r>
              <a:rPr lang="en-US" sz="1600" dirty="0" smtClean="0">
                <a:latin typeface="Arial" pitchFamily="34" charset="0"/>
                <a:cs typeface="Arial" pitchFamily="34" charset="0"/>
              </a:rPr>
              <a:t>Select distinct </a:t>
            </a:r>
            <a:r>
              <a:rPr lang="en-US" sz="1600" dirty="0" err="1" smtClean="0">
                <a:solidFill>
                  <a:srgbClr val="00B050"/>
                </a:solidFill>
                <a:latin typeface="Arial" pitchFamily="34" charset="0"/>
                <a:cs typeface="Arial" pitchFamily="34" charset="0"/>
              </a:rPr>
              <a:t>column_name</a:t>
            </a:r>
            <a:endParaRPr lang="en-US" sz="1600" dirty="0" smtClean="0">
              <a:solidFill>
                <a:srgbClr val="00B050"/>
              </a:solidFill>
              <a:latin typeface="Arial" pitchFamily="34" charset="0"/>
              <a:cs typeface="Arial" pitchFamily="34" charset="0"/>
            </a:endParaRPr>
          </a:p>
          <a:p>
            <a:pPr lvl="1"/>
            <a:r>
              <a:rPr lang="en-US" sz="1600" dirty="0" smtClean="0">
                <a:latin typeface="Arial" pitchFamily="34" charset="0"/>
                <a:cs typeface="Arial" pitchFamily="34" charset="0"/>
              </a:rPr>
              <a:t>From </a:t>
            </a:r>
            <a:r>
              <a:rPr lang="en-US" sz="1600" dirty="0" err="1" smtClean="0">
                <a:solidFill>
                  <a:srgbClr val="00B050"/>
                </a:solidFill>
                <a:latin typeface="Arial" pitchFamily="34" charset="0"/>
                <a:cs typeface="Arial" pitchFamily="34" charset="0"/>
              </a:rPr>
              <a:t>Table_name</a:t>
            </a:r>
            <a:endParaRPr lang="en-US" sz="1600" dirty="0" smtClean="0">
              <a:solidFill>
                <a:srgbClr val="00B050"/>
              </a:solidFill>
              <a:latin typeface="Arial" pitchFamily="34" charset="0"/>
              <a:cs typeface="Arial" pitchFamily="34" charset="0"/>
            </a:endParaRPr>
          </a:p>
          <a:p>
            <a:endParaRPr lang="en-US" sz="2400" dirty="0" smtClean="0">
              <a:solidFill>
                <a:srgbClr val="FF0000"/>
              </a:solidFill>
              <a:latin typeface="Arial" pitchFamily="34" charset="0"/>
              <a:cs typeface="Arial" pitchFamily="34" charset="0"/>
            </a:endParaRPr>
          </a:p>
          <a:p>
            <a:r>
              <a:rPr lang="en-US" sz="2400" dirty="0" smtClean="0">
                <a:solidFill>
                  <a:srgbClr val="FF0000"/>
                </a:solidFill>
                <a:latin typeface="Arial" pitchFamily="34" charset="0"/>
                <a:cs typeface="Arial" pitchFamily="34" charset="0"/>
              </a:rPr>
              <a:t>from?</a:t>
            </a:r>
          </a:p>
          <a:p>
            <a:r>
              <a:rPr lang="en-US" sz="2400" b="1" dirty="0" smtClean="0">
                <a:latin typeface="Arial" pitchFamily="34" charset="0"/>
                <a:cs typeface="Arial" pitchFamily="34" charset="0"/>
              </a:rPr>
              <a:t>FROM </a:t>
            </a:r>
            <a:r>
              <a:rPr lang="en-US" sz="2400" dirty="0" smtClean="0">
                <a:solidFill>
                  <a:srgbClr val="FF0000"/>
                </a:solidFill>
                <a:latin typeface="Arial" pitchFamily="34" charset="0"/>
                <a:cs typeface="Arial" pitchFamily="34" charset="0"/>
              </a:rPr>
              <a:t>   </a:t>
            </a:r>
            <a:r>
              <a:rPr lang="en-US" sz="2400" dirty="0" smtClean="0">
                <a:solidFill>
                  <a:srgbClr val="00B050"/>
                </a:solidFill>
                <a:latin typeface="Arial" pitchFamily="34" charset="0"/>
                <a:cs typeface="Arial" pitchFamily="34" charset="0"/>
              </a:rPr>
              <a:t>table_name</a:t>
            </a:r>
          </a:p>
          <a:p>
            <a:endParaRPr lang="en-US" sz="2400" b="1" u="sng" dirty="0" smtClean="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sz="2400" dirty="0" smtClean="0">
                <a:latin typeface="Arial" pitchFamily="34" charset="0"/>
                <a:cs typeface="Arial" pitchFamily="34" charset="0"/>
              </a:rPr>
              <a:t>WHERE</a:t>
            </a:r>
            <a:r>
              <a:rPr lang="en-US" sz="2400" dirty="0" smtClean="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condition </a:t>
            </a:r>
            <a:r>
              <a:rPr lang="en-US" sz="2000" dirty="0">
                <a:latin typeface="Arial" pitchFamily="34" charset="0"/>
                <a:cs typeface="Arial" pitchFamily="34" charset="0"/>
              </a:rPr>
              <a:t>[</a:t>
            </a:r>
            <a:r>
              <a:rPr lang="en-US" sz="2000" dirty="0">
                <a:latin typeface="Tahoma" pitchFamily="34" charset="0"/>
                <a:ea typeface="Calibri" pitchFamily="34" charset="0"/>
                <a:cs typeface="Tahoma" pitchFamily="34" charset="0"/>
              </a:rPr>
              <a:t>eliminate unwanted row=filters data</a:t>
            </a:r>
            <a:r>
              <a:rPr lang="en-US" sz="2000" dirty="0" smtClean="0">
                <a:latin typeface="Tahoma" pitchFamily="34" charset="0"/>
                <a:ea typeface="Calibri" pitchFamily="34" charset="0"/>
                <a:cs typeface="Tahoma" pitchFamily="34" charset="0"/>
              </a:rPr>
              <a:t>]</a:t>
            </a:r>
          </a:p>
          <a:p>
            <a:endParaRPr lang="en-US" sz="2000" dirty="0">
              <a:solidFill>
                <a:srgbClr val="00B050"/>
              </a:solidFill>
              <a:latin typeface="Arial" pitchFamily="34" charset="0"/>
              <a:cs typeface="Arial" pitchFamily="34" charset="0"/>
            </a:endParaRPr>
          </a:p>
          <a:p>
            <a:r>
              <a:rPr lang="en-US" sz="2400" dirty="0">
                <a:latin typeface="Arial" pitchFamily="34" charset="0"/>
                <a:cs typeface="Arial" pitchFamily="34" charset="0"/>
              </a:rPr>
              <a:t>ORDER</a:t>
            </a:r>
            <a:r>
              <a:rPr lang="en-US" sz="2400" dirty="0">
                <a:solidFill>
                  <a:srgbClr val="FF0000"/>
                </a:solidFill>
                <a:latin typeface="Arial" pitchFamily="34" charset="0"/>
                <a:cs typeface="Arial" pitchFamily="34" charset="0"/>
              </a:rPr>
              <a:t> </a:t>
            </a:r>
            <a:r>
              <a:rPr lang="en-US" sz="2400" dirty="0" smtClean="0">
                <a:solidFill>
                  <a:srgbClr val="FF0000"/>
                </a:solidFill>
                <a:latin typeface="Arial" pitchFamily="34" charset="0"/>
                <a:cs typeface="Arial" pitchFamily="34" charset="0"/>
              </a:rPr>
              <a:t>BY </a:t>
            </a:r>
            <a:r>
              <a:rPr lang="en-US" sz="2400" dirty="0">
                <a:solidFill>
                  <a:srgbClr val="00B050"/>
                </a:solidFill>
                <a:latin typeface="Arial" pitchFamily="34" charset="0"/>
                <a:cs typeface="Arial" pitchFamily="34" charset="0"/>
              </a:rPr>
              <a:t>des/</a:t>
            </a:r>
            <a:r>
              <a:rPr lang="en-US" sz="2400" dirty="0" err="1">
                <a:solidFill>
                  <a:srgbClr val="00B050"/>
                </a:solidFill>
                <a:latin typeface="Arial" pitchFamily="34" charset="0"/>
                <a:cs typeface="Arial" pitchFamily="34" charset="0"/>
              </a:rPr>
              <a:t>asd</a:t>
            </a:r>
            <a:r>
              <a:rPr lang="en-US" sz="2400" dirty="0">
                <a:solidFill>
                  <a:srgbClr val="00B050"/>
                </a:solidFill>
                <a:latin typeface="Arial" pitchFamily="34" charset="0"/>
                <a:cs typeface="Arial" pitchFamily="34" charset="0"/>
              </a:rPr>
              <a:t>  </a:t>
            </a:r>
            <a:r>
              <a:rPr lang="en-US" sz="2400" dirty="0">
                <a:latin typeface="Arial" pitchFamily="34" charset="0"/>
                <a:cs typeface="Arial" pitchFamily="34" charset="0"/>
              </a:rPr>
              <a:t>[arrange the column]- </a:t>
            </a:r>
          </a:p>
          <a:p>
            <a:pPr lvl="1"/>
            <a:r>
              <a:rPr lang="en-US" sz="2000" dirty="0">
                <a:latin typeface="Arial" pitchFamily="34" charset="0"/>
                <a:cs typeface="Arial" pitchFamily="34" charset="0"/>
              </a:rPr>
              <a:t>by default always come with ASD if nothing mention.</a:t>
            </a:r>
          </a:p>
          <a:p>
            <a:pPr lvl="1"/>
            <a:r>
              <a:rPr lang="en-US" sz="2000" dirty="0">
                <a:latin typeface="Arial" pitchFamily="34" charset="0"/>
                <a:cs typeface="Arial" pitchFamily="34" charset="0"/>
              </a:rPr>
              <a:t>but des have to write des.</a:t>
            </a:r>
          </a:p>
          <a:p>
            <a:endParaRPr lang="en-US" dirty="0"/>
          </a:p>
        </p:txBody>
      </p:sp>
    </p:spTree>
    <p:extLst>
      <p:ext uri="{BB962C8B-B14F-4D97-AF65-F5344CB8AC3E}">
        <p14:creationId xmlns:p14="http://schemas.microsoft.com/office/powerpoint/2010/main" val="3140812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a:t>
            </a:r>
            <a:endParaRPr lang="en-US" dirty="0"/>
          </a:p>
        </p:txBody>
      </p:sp>
      <p:sp>
        <p:nvSpPr>
          <p:cNvPr id="3" name="Content Placeholder 2"/>
          <p:cNvSpPr>
            <a:spLocks noGrp="1"/>
          </p:cNvSpPr>
          <p:nvPr>
            <p:ph idx="1"/>
          </p:nvPr>
        </p:nvSpPr>
        <p:spPr/>
        <p:txBody>
          <a:bodyPr/>
          <a:lstStyle/>
          <a:p>
            <a:r>
              <a:rPr lang="en-US" dirty="0" smtClean="0"/>
              <a:t>How to filter data from database?</a:t>
            </a:r>
            <a:endParaRPr lang="en-US" dirty="0"/>
          </a:p>
        </p:txBody>
      </p:sp>
    </p:spTree>
    <p:extLst>
      <p:ext uri="{BB962C8B-B14F-4D97-AF65-F5344CB8AC3E}">
        <p14:creationId xmlns:p14="http://schemas.microsoft.com/office/powerpoint/2010/main" val="2513328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2514600"/>
            <a:ext cx="7498080" cy="11430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solidFill>
                  <a:schemeClr val="bg1"/>
                </a:solidFill>
                <a:effectLst/>
              </a:rPr>
              <a:t>Lets get start with Queries</a:t>
            </a:r>
            <a:endParaRPr lang="en-US" dirty="0">
              <a:solidFill>
                <a:schemeClr val="bg1"/>
              </a:solidFill>
              <a:effectLs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 &amp; FROM clauses</a:t>
            </a:r>
            <a:endParaRPr lang="en-US" dirty="0"/>
          </a:p>
        </p:txBody>
      </p:sp>
      <p:sp>
        <p:nvSpPr>
          <p:cNvPr id="4" name="Content Placeholder 3"/>
          <p:cNvSpPr>
            <a:spLocks noGrp="1"/>
          </p:cNvSpPr>
          <p:nvPr>
            <p:ph idx="1"/>
          </p:nvPr>
        </p:nvSpPr>
        <p:spPr/>
        <p:txBody>
          <a:bodyPr>
            <a:normAutofit/>
          </a:bodyPr>
          <a:lstStyle/>
          <a:p>
            <a:r>
              <a:rPr lang="en-US" sz="2800" dirty="0" smtClean="0">
                <a:solidFill>
                  <a:srgbClr val="FF0000"/>
                </a:solidFill>
              </a:rPr>
              <a:t>Select all the columns </a:t>
            </a:r>
            <a:r>
              <a:rPr lang="en-US" sz="2400" dirty="0" smtClean="0">
                <a:solidFill>
                  <a:srgbClr val="FF0000"/>
                </a:solidFill>
                <a:sym typeface="Wingdings" pitchFamily="2" charset="2"/>
              </a:rPr>
              <a:t></a:t>
            </a:r>
            <a:endParaRPr lang="en-US" sz="2400" dirty="0" smtClean="0"/>
          </a:p>
          <a:p>
            <a:pPr lvl="1"/>
            <a:r>
              <a:rPr lang="en-US" sz="2000" dirty="0" smtClean="0"/>
              <a:t>SELECT *</a:t>
            </a:r>
            <a:endParaRPr lang="en-US" sz="2000" dirty="0" smtClean="0">
              <a:solidFill>
                <a:srgbClr val="FF0000"/>
              </a:solidFill>
            </a:endParaRP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specific column</a:t>
            </a:r>
          </a:p>
          <a:p>
            <a:pPr lvl="1"/>
            <a:r>
              <a:rPr lang="en-US" sz="2000" dirty="0" smtClean="0"/>
              <a:t>SELECT column_name</a:t>
            </a:r>
            <a:r>
              <a:rPr lang="en-US" sz="2000" dirty="0" smtClean="0">
                <a:latin typeface="Arial" pitchFamily="34" charset="0"/>
                <a:cs typeface="Arial" pitchFamily="34" charset="0"/>
              </a:rPr>
              <a:t>1</a:t>
            </a:r>
            <a:r>
              <a:rPr lang="en-US" sz="2000" dirty="0" smtClean="0"/>
              <a:t>,column_name2</a:t>
            </a: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distinct values across specific columns</a:t>
            </a:r>
          </a:p>
          <a:p>
            <a:pPr lvl="1"/>
            <a:r>
              <a:rPr lang="en-US" sz="2000" dirty="0" smtClean="0"/>
              <a:t>SELECT distinct</a:t>
            </a:r>
            <a:r>
              <a:rPr lang="en-US" sz="2000" dirty="0" smtClean="0">
                <a:latin typeface="Arial" pitchFamily="34" charset="0"/>
                <a:cs typeface="Arial" pitchFamily="34" charset="0"/>
              </a:rPr>
              <a:t> </a:t>
            </a:r>
            <a:r>
              <a:rPr lang="en-US" sz="2000" dirty="0" smtClean="0"/>
              <a:t>(</a:t>
            </a:r>
            <a:r>
              <a:rPr lang="en-US" sz="2000" dirty="0" err="1" smtClean="0"/>
              <a:t>manager_id</a:t>
            </a:r>
            <a:r>
              <a:rPr lang="en-US" sz="2000" dirty="0" smtClean="0"/>
              <a:t>)</a:t>
            </a:r>
          </a:p>
          <a:p>
            <a:pPr lvl="1"/>
            <a:r>
              <a:rPr lang="en-US" sz="2000" dirty="0" smtClean="0"/>
              <a:t>FROM table_name</a:t>
            </a:r>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866888" cy="685800"/>
          </a:xfrm>
        </p:spPr>
        <p:txBody>
          <a:bodyPr>
            <a:normAutofit fontScale="90000"/>
          </a:bodyPr>
          <a:lstStyle/>
          <a:p>
            <a:r>
              <a:rPr lang="en-US" b="1" dirty="0" smtClean="0"/>
              <a:t>WHERE </a:t>
            </a:r>
            <a:r>
              <a:rPr lang="en-US" b="1" dirty="0" smtClean="0">
                <a:effectLst/>
              </a:rPr>
              <a:t>Clause</a:t>
            </a:r>
            <a:r>
              <a:rPr lang="en-US" sz="3100" b="1" dirty="0" smtClean="0">
                <a:solidFill>
                  <a:srgbClr val="0070C0"/>
                </a:solidFill>
                <a:effectLst/>
              </a:rPr>
              <a:t>(conditional operator)</a:t>
            </a:r>
            <a:endParaRPr lang="en-US" sz="3100" dirty="0">
              <a:solidFill>
                <a:srgbClr val="0070C0"/>
              </a:solidFill>
              <a:effectLst/>
            </a:endParaRPr>
          </a:p>
        </p:txBody>
      </p:sp>
      <p:pic>
        <p:nvPicPr>
          <p:cNvPr id="4" name="Content Placeholder 3" descr="where.jpg"/>
          <p:cNvPicPr>
            <a:picLocks noGrp="1" noChangeAspect="1"/>
          </p:cNvPicPr>
          <p:nvPr>
            <p:ph idx="1"/>
          </p:nvPr>
        </p:nvPicPr>
        <p:blipFill>
          <a:blip r:embed="rId2"/>
          <a:stretch>
            <a:fillRect/>
          </a:stretch>
        </p:blipFill>
        <p:spPr>
          <a:xfrm>
            <a:off x="1066800" y="2209800"/>
            <a:ext cx="8077200" cy="4572000"/>
          </a:xfrm>
        </p:spPr>
      </p:pic>
      <p:sp>
        <p:nvSpPr>
          <p:cNvPr id="5" name="TextBox 4"/>
          <p:cNvSpPr txBox="1"/>
          <p:nvPr/>
        </p:nvSpPr>
        <p:spPr>
          <a:xfrm>
            <a:off x="990600" y="949404"/>
            <a:ext cx="8153400" cy="1107996"/>
          </a:xfrm>
          <a:prstGeom prst="rect">
            <a:avLst/>
          </a:prstGeom>
          <a:noFill/>
          <a:ln>
            <a:noFill/>
          </a:ln>
        </p:spPr>
        <p:txBody>
          <a:bodyPr wrap="square" rtlCol="0">
            <a:spAutoFit/>
          </a:bodyPr>
          <a:lstStyle/>
          <a:p>
            <a:r>
              <a:rPr lang="en-US" dirty="0" smtClean="0"/>
              <a:t>                                                                             </a:t>
            </a:r>
            <a:r>
              <a:rPr lang="en-US" dirty="0" smtClean="0">
                <a:solidFill>
                  <a:srgbClr val="FF0000"/>
                </a:solidFill>
              </a:rPr>
              <a:t>----select subset of data</a:t>
            </a:r>
          </a:p>
          <a:p>
            <a:r>
              <a:rPr lang="en-US" sz="1600" b="1" dirty="0" smtClean="0"/>
              <a:t>SELECT </a:t>
            </a:r>
            <a:r>
              <a:rPr lang="en-US" sz="1600" b="1" dirty="0" err="1" smtClean="0"/>
              <a:t>column_name,column_name</a:t>
            </a:r>
            <a:endParaRPr lang="en-US" sz="1600" b="1" dirty="0" smtClean="0"/>
          </a:p>
          <a:p>
            <a:r>
              <a:rPr lang="en-US" sz="1600" b="1" dirty="0" smtClean="0"/>
              <a:t>FROM table_name</a:t>
            </a:r>
          </a:p>
          <a:p>
            <a:r>
              <a:rPr lang="en-US" sz="1600" b="1" dirty="0" smtClean="0"/>
              <a:t>WHERE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r>
              <a:rPr lang="en-US" sz="1600" b="1" dirty="0" smtClean="0">
                <a:solidFill>
                  <a:srgbClr val="7030A0"/>
                </a:solidFill>
              </a:rPr>
              <a:t> </a:t>
            </a:r>
            <a:r>
              <a:rPr lang="en-US" sz="1600" b="1" dirty="0" smtClean="0"/>
              <a:t>[AND/OR]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endParaRPr lang="en-US" sz="1600" b="1" dirty="0" smtClean="0"/>
          </a:p>
        </p:txBody>
      </p:sp>
      <p:cxnSp>
        <p:nvCxnSpPr>
          <p:cNvPr id="7" name="Straight Connector 6"/>
          <p:cNvCxnSpPr/>
          <p:nvPr/>
        </p:nvCxnSpPr>
        <p:spPr>
          <a:xfrm rot="5400000">
            <a:off x="5487194" y="3733006"/>
            <a:ext cx="228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8000" y="3581400"/>
            <a:ext cx="1752600" cy="646331"/>
          </a:xfrm>
          <a:prstGeom prst="rect">
            <a:avLst/>
          </a:prstGeom>
          <a:solidFill>
            <a:schemeClr val="accent5">
              <a:lumMod val="20000"/>
              <a:lumOff val="80000"/>
            </a:schemeClr>
          </a:solidFill>
          <a:ln>
            <a:solidFill>
              <a:schemeClr val="tx1"/>
            </a:solidFill>
          </a:ln>
        </p:spPr>
        <p:txBody>
          <a:bodyPr wrap="square" rtlCol="0">
            <a:spAutoFit/>
          </a:bodyPr>
          <a:lstStyle/>
          <a:p>
            <a:r>
              <a:rPr lang="en-US" dirty="0" smtClean="0"/>
              <a:t>Comparison operators</a:t>
            </a:r>
            <a:endParaRPr lang="en-US" dirty="0"/>
          </a:p>
        </p:txBody>
      </p:sp>
      <p:cxnSp>
        <p:nvCxnSpPr>
          <p:cNvPr id="11" name="Straight Connector 10"/>
          <p:cNvCxnSpPr/>
          <p:nvPr/>
        </p:nvCxnSpPr>
        <p:spPr>
          <a:xfrm flipH="1">
            <a:off x="6629400" y="5106194"/>
            <a:ext cx="794" cy="1294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10400" y="5334000"/>
            <a:ext cx="1828800" cy="646331"/>
          </a:xfrm>
          <a:prstGeom prst="rect">
            <a:avLst/>
          </a:prstGeom>
          <a:solidFill>
            <a:schemeClr val="bg1"/>
          </a:solidFill>
          <a:ln>
            <a:solidFill>
              <a:schemeClr val="tx1"/>
            </a:solidFill>
          </a:ln>
          <a:scene3d>
            <a:camera prst="orthographicFront"/>
            <a:lightRig rig="threePt" dir="t"/>
          </a:scene3d>
          <a:sp3d>
            <a:bevelT w="139700" prst="cross"/>
          </a:sp3d>
        </p:spPr>
        <p:txBody>
          <a:bodyPr wrap="square" rtlCol="0">
            <a:spAutoFit/>
          </a:bodyPr>
          <a:lstStyle/>
          <a:p>
            <a:r>
              <a:rPr lang="en-US" dirty="0" smtClean="0"/>
              <a:t>LOGICAL OPERATOR</a:t>
            </a:r>
            <a:endParaRPr lang="en-US" dirty="0"/>
          </a:p>
        </p:txBody>
      </p:sp>
      <p:sp>
        <p:nvSpPr>
          <p:cNvPr id="13" name="TextBox 12"/>
          <p:cNvSpPr txBox="1"/>
          <p:nvPr/>
        </p:nvSpPr>
        <p:spPr>
          <a:xfrm>
            <a:off x="990600" y="6462710"/>
            <a:ext cx="945452" cy="369332"/>
          </a:xfrm>
          <a:prstGeom prst="rect">
            <a:avLst/>
          </a:prstGeom>
          <a:noFill/>
        </p:spPr>
        <p:txBody>
          <a:bodyPr wrap="none" rtlCol="0">
            <a:spAutoFit/>
          </a:bodyPr>
          <a:lstStyle/>
          <a:p>
            <a:r>
              <a:rPr lang="en-US" dirty="0" smtClean="0"/>
              <a:t>And , or</a:t>
            </a:r>
            <a:endParaRPr lang="en-US" dirty="0"/>
          </a:p>
        </p:txBody>
      </p:sp>
      <p:cxnSp>
        <p:nvCxnSpPr>
          <p:cNvPr id="15" name="Straight Arrow Connector 14"/>
          <p:cNvCxnSpPr/>
          <p:nvPr/>
        </p:nvCxnSpPr>
        <p:spPr>
          <a:xfrm>
            <a:off x="2362200" y="6705600"/>
            <a:ext cx="3886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53200" y="6450987"/>
            <a:ext cx="2362200" cy="369332"/>
          </a:xfrm>
          <a:prstGeom prst="rect">
            <a:avLst/>
          </a:prstGeom>
          <a:noFill/>
          <a:ln>
            <a:solidFill>
              <a:srgbClr val="FF0000"/>
            </a:solidFill>
          </a:ln>
        </p:spPr>
        <p:txBody>
          <a:bodyPr wrap="square" rtlCol="0">
            <a:spAutoFit/>
          </a:bodyPr>
          <a:lstStyle/>
          <a:p>
            <a:r>
              <a:rPr lang="en-US" dirty="0" smtClean="0">
                <a:solidFill>
                  <a:srgbClr val="FF0000"/>
                </a:solidFill>
              </a:rPr>
              <a:t>Conjunctive Operators</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026" name="Ink 2"/>
              <p14:cNvContentPartPr>
                <a14:cpLocks xmlns:a14="http://schemas.microsoft.com/office/drawing/2010/main" noRot="1" noChangeAspect="1" noEditPoints="1" noChangeArrowheads="1" noChangeShapeType="1"/>
              </p14:cNvContentPartPr>
              <p14:nvPr/>
            </p14:nvContentPartPr>
            <p14:xfrm>
              <a:off x="1085850" y="2266950"/>
              <a:ext cx="812800" cy="184150"/>
            </p14:xfrm>
          </p:contentPart>
        </mc:Choice>
        <mc:Fallback xmlns="">
          <p:pic>
            <p:nvPicPr>
              <p:cNvPr id="1026" name="Ink 2"/>
              <p:cNvPicPr>
                <a:picLocks noRot="1" noChangeAspect="1" noEditPoints="1" noChangeArrowheads="1" noChangeShapeType="1"/>
              </p:cNvPicPr>
              <p:nvPr/>
            </p:nvPicPr>
            <p:blipFill>
              <a:blip r:embed="rId4"/>
              <a:stretch>
                <a:fillRect/>
              </a:stretch>
            </p:blipFill>
            <p:spPr>
              <a:xfrm>
                <a:off x="1070012" y="2203525"/>
                <a:ext cx="844477" cy="311001"/>
              </a:xfrm>
              <a:prstGeom prst="rect">
                <a:avLst/>
              </a:prstGeom>
            </p:spPr>
          </p:pic>
        </mc:Fallback>
      </mc:AlternateContent>
      <p:sp>
        <p:nvSpPr>
          <p:cNvPr id="14" name="TextBox 13"/>
          <p:cNvSpPr txBox="1"/>
          <p:nvPr/>
        </p:nvSpPr>
        <p:spPr>
          <a:xfrm>
            <a:off x="990600" y="6172200"/>
            <a:ext cx="716863" cy="276999"/>
          </a:xfrm>
          <a:prstGeom prst="rect">
            <a:avLst/>
          </a:prstGeom>
          <a:noFill/>
        </p:spPr>
        <p:txBody>
          <a:bodyPr wrap="none" rtlCol="0">
            <a:spAutoFit/>
          </a:bodyPr>
          <a:lstStyle/>
          <a:p>
            <a:r>
              <a:rPr lang="en-US" sz="1200" dirty="0" smtClean="0"/>
              <a:t>IS NULL</a:t>
            </a:r>
            <a:endParaRPr lang="en-US" sz="1200" dirty="0"/>
          </a:p>
        </p:txBody>
      </p:sp>
    </p:spTree>
    <p:extLst>
      <p:ext uri="{BB962C8B-B14F-4D97-AF65-F5344CB8AC3E}">
        <p14:creationId xmlns:p14="http://schemas.microsoft.com/office/powerpoint/2010/main" val="28367326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Operators</a:t>
            </a:r>
            <a:endParaRPr lang="en-US" dirty="0"/>
          </a:p>
        </p:txBody>
      </p:sp>
      <p:sp>
        <p:nvSpPr>
          <p:cNvPr id="3" name="Content Placeholder 2"/>
          <p:cNvSpPr>
            <a:spLocks noGrp="1"/>
          </p:cNvSpPr>
          <p:nvPr>
            <p:ph idx="1"/>
          </p:nvPr>
        </p:nvSpPr>
        <p:spPr/>
        <p:txBody>
          <a:bodyPr>
            <a:normAutofit/>
          </a:bodyPr>
          <a:lstStyle/>
          <a:p>
            <a:r>
              <a:rPr lang="en-US" sz="2800" b="1" dirty="0" smtClean="0"/>
              <a:t>Comparison:</a:t>
            </a:r>
            <a:r>
              <a:rPr lang="en-US" sz="2800" dirty="0" smtClean="0"/>
              <a:t> Establishes relationship between 2 values.</a:t>
            </a:r>
          </a:p>
          <a:p>
            <a:r>
              <a:rPr lang="en-US" sz="2800" b="1" dirty="0" smtClean="0"/>
              <a:t>Logical:</a:t>
            </a:r>
            <a:r>
              <a:rPr lang="en-US" sz="2800" dirty="0" smtClean="0"/>
              <a:t> Establishes the state of specified condition.</a:t>
            </a:r>
          </a:p>
          <a:p>
            <a:r>
              <a:rPr lang="en-US" sz="2800" dirty="0" smtClean="0"/>
              <a:t> </a:t>
            </a:r>
            <a:r>
              <a:rPr lang="en-US" sz="2800" b="1" dirty="0" smtClean="0"/>
              <a:t>Conjunctive: </a:t>
            </a:r>
            <a:r>
              <a:rPr lang="en-US" sz="2800" dirty="0" smtClean="0"/>
              <a:t>Allows multiple conditions to be tested.</a:t>
            </a:r>
          </a:p>
          <a:p>
            <a:r>
              <a:rPr lang="en-US" sz="2800" b="1" dirty="0" smtClean="0"/>
              <a:t>Arithmetic:</a:t>
            </a:r>
            <a:r>
              <a:rPr lang="en-US" sz="2800" dirty="0" smtClean="0"/>
              <a:t> Allows mathematical functions to be performed.</a:t>
            </a:r>
            <a:endParaRPr lang="en-US" sz="2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effectLst/>
                <a:hlinkClick r:id="rId2"/>
              </a:rPr>
              <a:t>SQL</a:t>
            </a:r>
            <a:r>
              <a:rPr lang="en-US" sz="3200" dirty="0"/>
              <a:t> &gt; </a:t>
            </a:r>
            <a:r>
              <a:rPr lang="en-US" sz="3200" b="1" dirty="0">
                <a:effectLst/>
                <a:hlinkClick r:id="rId3"/>
              </a:rPr>
              <a:t>SQL Commands</a:t>
            </a:r>
            <a:r>
              <a:rPr lang="en-US" sz="3200" dirty="0"/>
              <a:t> &gt; </a:t>
            </a:r>
            <a:r>
              <a:rPr lang="en-US" sz="3200" b="1" dirty="0" smtClean="0"/>
              <a:t>Wildcard</a:t>
            </a:r>
            <a:endParaRPr lang="en-US" sz="3200" dirty="0"/>
          </a:p>
        </p:txBody>
      </p:sp>
      <p:sp>
        <p:nvSpPr>
          <p:cNvPr id="3" name="Content Placeholder 2"/>
          <p:cNvSpPr>
            <a:spLocks noGrp="1"/>
          </p:cNvSpPr>
          <p:nvPr>
            <p:ph idx="1"/>
          </p:nvPr>
        </p:nvSpPr>
        <p:spPr/>
        <p:txBody>
          <a:bodyPr>
            <a:normAutofit/>
          </a:bodyPr>
          <a:lstStyle/>
          <a:p>
            <a:r>
              <a:rPr lang="en-US" sz="2400" dirty="0"/>
              <a:t>Wildcards are used in SQL to match a string pattern. There are two types of wildcards:</a:t>
            </a:r>
          </a:p>
          <a:p>
            <a:r>
              <a:rPr lang="en-US" sz="2400" b="1" dirty="0"/>
              <a:t>%</a:t>
            </a:r>
            <a:r>
              <a:rPr lang="en-US" sz="2400" dirty="0"/>
              <a:t> (percent sign) represents zero, one, or more characters.</a:t>
            </a:r>
          </a:p>
          <a:p>
            <a:r>
              <a:rPr lang="en-US" sz="2400" b="1" dirty="0"/>
              <a:t>_</a:t>
            </a:r>
            <a:r>
              <a:rPr lang="en-US" sz="2400" dirty="0"/>
              <a:t> (underscore) represents exactly one character.</a:t>
            </a:r>
          </a:p>
          <a:p>
            <a:r>
              <a:rPr lang="en-US" sz="2400" dirty="0"/>
              <a:t>Wildcards are used with the </a:t>
            </a:r>
            <a:r>
              <a:rPr lang="en-US" sz="2400" b="1" dirty="0">
                <a:hlinkClick r:id="rId4"/>
              </a:rPr>
              <a:t>LIKE</a:t>
            </a:r>
            <a:r>
              <a:rPr lang="en-US" sz="2400" dirty="0"/>
              <a:t> operator in SQL</a:t>
            </a:r>
            <a:r>
              <a:rPr lang="en-US" sz="2400" dirty="0" smtClean="0"/>
              <a:t>.</a:t>
            </a:r>
            <a:endParaRPr lang="en-US" sz="2400" dirty="0"/>
          </a:p>
        </p:txBody>
      </p:sp>
    </p:spTree>
    <p:extLst>
      <p:ext uri="{BB962C8B-B14F-4D97-AF65-F5344CB8AC3E}">
        <p14:creationId xmlns:p14="http://schemas.microsoft.com/office/powerpoint/2010/main" val="1370187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6377" r="64531"/>
          <a:stretch/>
        </p:blipFill>
        <p:spPr>
          <a:xfrm>
            <a:off x="2743200" y="152400"/>
            <a:ext cx="4419600" cy="3200400"/>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962400"/>
            <a:ext cx="3009900" cy="1876425"/>
          </a:xfrm>
          <a:prstGeom prst="rect">
            <a:avLst/>
          </a:prstGeom>
        </p:spPr>
      </p:pic>
    </p:spTree>
    <p:extLst>
      <p:ext uri="{BB962C8B-B14F-4D97-AF65-F5344CB8AC3E}">
        <p14:creationId xmlns:p14="http://schemas.microsoft.com/office/powerpoint/2010/main" val="60089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Below are some wildcard examples:</a:t>
            </a:r>
            <a:br>
              <a:rPr lang="en-US" dirty="0"/>
            </a:br>
            <a:endParaRPr lang="en-US" dirty="0"/>
          </a:p>
        </p:txBody>
      </p:sp>
      <p:sp>
        <p:nvSpPr>
          <p:cNvPr id="3" name="Content Placeholder 2"/>
          <p:cNvSpPr>
            <a:spLocks noGrp="1"/>
          </p:cNvSpPr>
          <p:nvPr>
            <p:ph idx="1"/>
          </p:nvPr>
        </p:nvSpPr>
        <p:spPr>
          <a:xfrm>
            <a:off x="1066800" y="1447800"/>
            <a:ext cx="7866888" cy="5181600"/>
          </a:xfrm>
        </p:spPr>
        <p:txBody>
          <a:bodyPr>
            <a:normAutofit fontScale="62500" lnSpcReduction="20000"/>
          </a:bodyPr>
          <a:lstStyle/>
          <a:p>
            <a:r>
              <a:rPr lang="en-US" dirty="0" smtClean="0">
                <a:solidFill>
                  <a:srgbClr val="FF0000"/>
                </a:solidFill>
              </a:rPr>
              <a:t>'A_Z': </a:t>
            </a:r>
            <a:r>
              <a:rPr lang="en-US" dirty="0" smtClean="0"/>
              <a:t>All string that starts with 'A', another character, and end with 'Z'. </a:t>
            </a:r>
          </a:p>
          <a:p>
            <a:r>
              <a:rPr lang="en-US" dirty="0" smtClean="0"/>
              <a:t>For example, 'ABZ' and 'A2Z' would both satisfy the condition, while 'AKKZ' would not (because there are two characters between A and Z instead of one).</a:t>
            </a:r>
          </a:p>
          <a:p>
            <a:endParaRPr lang="en-US" dirty="0" smtClean="0"/>
          </a:p>
          <a:p>
            <a:r>
              <a:rPr lang="en-US" dirty="0" smtClean="0">
                <a:solidFill>
                  <a:srgbClr val="FF0000"/>
                </a:solidFill>
              </a:rPr>
              <a:t>'ABC%': </a:t>
            </a:r>
            <a:r>
              <a:rPr lang="en-US" dirty="0" smtClean="0"/>
              <a:t>All strings that start with 'ABC'. </a:t>
            </a:r>
          </a:p>
          <a:p>
            <a:r>
              <a:rPr lang="en-US" dirty="0" smtClean="0"/>
              <a:t>For example, 'ABCD' and 'ABCABC' would both satisfy the condition.</a:t>
            </a:r>
          </a:p>
          <a:p>
            <a:r>
              <a:rPr lang="en-US" dirty="0" smtClean="0">
                <a:solidFill>
                  <a:srgbClr val="FF0000"/>
                </a:solidFill>
              </a:rPr>
              <a:t>'%</a:t>
            </a:r>
            <a:r>
              <a:rPr lang="en-US" dirty="0">
                <a:solidFill>
                  <a:srgbClr val="FF0000"/>
                </a:solidFill>
              </a:rPr>
              <a:t>XYZ': </a:t>
            </a:r>
            <a:r>
              <a:rPr lang="en-US" dirty="0"/>
              <a:t>All strings that end with 'XYZ'. </a:t>
            </a:r>
            <a:endParaRPr lang="en-US" dirty="0" smtClean="0"/>
          </a:p>
          <a:p>
            <a:r>
              <a:rPr lang="en-US" dirty="0" smtClean="0"/>
              <a:t>For </a:t>
            </a:r>
            <a:r>
              <a:rPr lang="en-US" dirty="0"/>
              <a:t>example, 'WXYZ' and 'ZZXYZ' would both satisfy the condition.</a:t>
            </a:r>
          </a:p>
          <a:p>
            <a:r>
              <a:rPr lang="en-US" dirty="0">
                <a:solidFill>
                  <a:srgbClr val="FF0000"/>
                </a:solidFill>
              </a:rPr>
              <a:t>'%AN%': </a:t>
            </a:r>
            <a:r>
              <a:rPr lang="en-US" dirty="0"/>
              <a:t>All strings that contain the pattern 'AN' anywhere. </a:t>
            </a:r>
            <a:endParaRPr lang="en-US" dirty="0" smtClean="0"/>
          </a:p>
          <a:p>
            <a:r>
              <a:rPr lang="en-US" dirty="0" smtClean="0"/>
              <a:t>For </a:t>
            </a:r>
            <a:r>
              <a:rPr lang="en-US" dirty="0"/>
              <a:t>example, 'LOS ANGELES' and 'SAN FRANCISCO' would both satisfy the condition.</a:t>
            </a:r>
          </a:p>
          <a:p>
            <a:r>
              <a:rPr lang="en-US" dirty="0">
                <a:solidFill>
                  <a:srgbClr val="FF0000"/>
                </a:solidFill>
              </a:rPr>
              <a:t>'_AN%': </a:t>
            </a:r>
            <a:r>
              <a:rPr lang="en-US" dirty="0"/>
              <a:t>All strings that contain a character, then 'AN', followed by anything else. </a:t>
            </a:r>
            <a:endParaRPr lang="en-US" dirty="0" smtClean="0"/>
          </a:p>
          <a:p>
            <a:r>
              <a:rPr lang="en-US" dirty="0" smtClean="0"/>
              <a:t>For </a:t>
            </a:r>
            <a:r>
              <a:rPr lang="en-US" dirty="0"/>
              <a:t>example, 'SAN FRANCISCO' would satisfy the condition, while 'LOS ANGELES' would not satisfy the condition.</a:t>
            </a:r>
          </a:p>
          <a:p>
            <a:endParaRPr lang="en-US" dirty="0"/>
          </a:p>
        </p:txBody>
      </p:sp>
    </p:spTree>
    <p:extLst>
      <p:ext uri="{BB962C8B-B14F-4D97-AF65-F5344CB8AC3E}">
        <p14:creationId xmlns:p14="http://schemas.microsoft.com/office/powerpoint/2010/main" val="26490746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effectLst/>
                <a:hlinkClick r:id="rId2"/>
              </a:rPr>
              <a:t>SQL</a:t>
            </a:r>
            <a:r>
              <a:rPr lang="en-US" sz="2200" dirty="0">
                <a:effectLst/>
              </a:rPr>
              <a:t> &gt; </a:t>
            </a:r>
            <a:r>
              <a:rPr lang="en-US" sz="2200" b="1" dirty="0">
                <a:effectLst/>
                <a:hlinkClick r:id="rId3"/>
              </a:rPr>
              <a:t>SQL Commands</a:t>
            </a:r>
            <a:r>
              <a:rPr lang="en-US" sz="2200" dirty="0">
                <a:effectLst/>
              </a:rPr>
              <a:t> &gt; </a:t>
            </a:r>
            <a:r>
              <a:rPr lang="en-US" sz="2200" b="1" dirty="0" err="1">
                <a:effectLst/>
              </a:rPr>
              <a:t>Like</a:t>
            </a:r>
            <a:r>
              <a:rPr lang="en-US" sz="2200" dirty="0" err="1">
                <a:effectLst/>
              </a:rPr>
              <a:t>The</a:t>
            </a:r>
            <a:r>
              <a:rPr lang="en-US" sz="2200" dirty="0">
                <a:effectLst/>
              </a:rPr>
              <a:t> </a:t>
            </a:r>
            <a:r>
              <a:rPr lang="en-US" sz="2200" b="1" dirty="0">
                <a:effectLst/>
              </a:rPr>
              <a:t>LIKE</a:t>
            </a:r>
            <a:r>
              <a:rPr lang="en-US" sz="2200" dirty="0">
                <a:effectLst/>
              </a:rPr>
              <a:t> operator is used to filter the result set based on a string pattern. It is always used </a:t>
            </a:r>
            <a:r>
              <a:rPr lang="en-US" sz="2200" dirty="0" smtClean="0">
                <a:effectLst/>
              </a:rPr>
              <a:t>in </a:t>
            </a:r>
            <a:r>
              <a:rPr lang="en-US" sz="2200" dirty="0">
                <a:effectLst/>
              </a:rPr>
              <a:t>the </a:t>
            </a:r>
            <a:r>
              <a:rPr lang="en-US" sz="2200" b="1" dirty="0" smtClean="0">
                <a:effectLst/>
                <a:hlinkClick r:id="rId4"/>
              </a:rPr>
              <a:t>WHERE</a:t>
            </a:r>
            <a:r>
              <a:rPr lang="en-US" sz="2200" b="1" dirty="0" smtClean="0">
                <a:effectLst/>
              </a:rPr>
              <a:t> </a:t>
            </a:r>
            <a:r>
              <a:rPr lang="en-US" sz="2200" dirty="0" smtClean="0">
                <a:effectLst/>
              </a:rPr>
              <a:t>clause</a:t>
            </a:r>
            <a:r>
              <a:rPr lang="en-US" sz="2200" dirty="0">
                <a:effectLst/>
              </a:rPr>
              <a:t>.</a:t>
            </a:r>
            <a:endParaRPr lang="en-US" sz="2200" dirty="0"/>
          </a:p>
        </p:txBody>
      </p:sp>
      <p:sp>
        <p:nvSpPr>
          <p:cNvPr id="3" name="Content Placeholder 2"/>
          <p:cNvSpPr>
            <a:spLocks noGrp="1"/>
          </p:cNvSpPr>
          <p:nvPr>
            <p:ph idx="1"/>
          </p:nvPr>
        </p:nvSpPr>
        <p:spPr/>
        <p:txBody>
          <a:bodyPr>
            <a:normAutofit/>
          </a:bodyPr>
          <a:lstStyle/>
          <a:p>
            <a:r>
              <a:rPr lang="en-US" sz="2400" dirty="0"/>
              <a:t>The syntax for the </a:t>
            </a:r>
            <a:r>
              <a:rPr lang="en-US" sz="2400" b="1" dirty="0"/>
              <a:t>LIKE</a:t>
            </a:r>
            <a:r>
              <a:rPr lang="en-US" sz="2400" dirty="0"/>
              <a:t> operator is as follows:</a:t>
            </a:r>
          </a:p>
          <a:p>
            <a:endParaRPr lang="en-US" sz="2400" b="1" dirty="0" smtClean="0"/>
          </a:p>
          <a:p>
            <a:r>
              <a:rPr lang="en-US" sz="2400" b="1" dirty="0" smtClean="0">
                <a:solidFill>
                  <a:srgbClr val="FF0000"/>
                </a:solidFill>
              </a:rPr>
              <a:t>SELECT </a:t>
            </a:r>
            <a:r>
              <a:rPr lang="en-US" sz="2400" b="1" dirty="0">
                <a:solidFill>
                  <a:srgbClr val="FF0000"/>
                </a:solidFill>
              </a:rPr>
              <a:t>"</a:t>
            </a:r>
            <a:r>
              <a:rPr lang="en-US" sz="2400" b="1" dirty="0" err="1">
                <a:solidFill>
                  <a:srgbClr val="FF0000"/>
                </a:solidFill>
              </a:rPr>
              <a:t>column_name</a:t>
            </a:r>
            <a:r>
              <a:rPr lang="en-US" sz="2400" b="1" dirty="0">
                <a:solidFill>
                  <a:srgbClr val="FF0000"/>
                </a:solidFill>
              </a:rPr>
              <a:t>"</a:t>
            </a:r>
            <a:br>
              <a:rPr lang="en-US" sz="2400" b="1" dirty="0">
                <a:solidFill>
                  <a:srgbClr val="FF0000"/>
                </a:solidFill>
              </a:rPr>
            </a:br>
            <a:r>
              <a:rPr lang="en-US" sz="2400" b="1" dirty="0">
                <a:solidFill>
                  <a:srgbClr val="FF0000"/>
                </a:solidFill>
              </a:rPr>
              <a:t>FROM "</a:t>
            </a:r>
            <a:r>
              <a:rPr lang="en-US" sz="2400" b="1" dirty="0" err="1">
                <a:solidFill>
                  <a:srgbClr val="FF0000"/>
                </a:solidFill>
              </a:rPr>
              <a:t>table_name</a:t>
            </a:r>
            <a:r>
              <a:rPr lang="en-US" sz="2400" b="1" dirty="0">
                <a:solidFill>
                  <a:srgbClr val="FF0000"/>
                </a:solidFill>
              </a:rPr>
              <a:t>"</a:t>
            </a:r>
            <a:br>
              <a:rPr lang="en-US" sz="2400" b="1" dirty="0">
                <a:solidFill>
                  <a:srgbClr val="FF0000"/>
                </a:solidFill>
              </a:rPr>
            </a:br>
            <a:r>
              <a:rPr lang="en-US" sz="2400" b="1" dirty="0">
                <a:solidFill>
                  <a:srgbClr val="FF0000"/>
                </a:solidFill>
              </a:rPr>
              <a:t>WHERE "</a:t>
            </a:r>
            <a:r>
              <a:rPr lang="en-US" sz="2400" b="1" dirty="0" err="1">
                <a:solidFill>
                  <a:srgbClr val="FF0000"/>
                </a:solidFill>
              </a:rPr>
              <a:t>column_name</a:t>
            </a:r>
            <a:r>
              <a:rPr lang="en-US" sz="2400" b="1" dirty="0">
                <a:solidFill>
                  <a:srgbClr val="FF0000"/>
                </a:solidFill>
              </a:rPr>
              <a:t>" LIKE {PATTERN};</a:t>
            </a:r>
          </a:p>
          <a:p>
            <a:endParaRPr lang="en-US" sz="2400" dirty="0" smtClean="0"/>
          </a:p>
          <a:p>
            <a:r>
              <a:rPr lang="en-US" sz="2400" dirty="0" smtClean="0"/>
              <a:t>{</a:t>
            </a:r>
            <a:r>
              <a:rPr lang="en-US" sz="2400" dirty="0"/>
              <a:t>PATTERN} often consists of wildcards. We saw several examples of </a:t>
            </a:r>
            <a:r>
              <a:rPr lang="en-US" sz="2400" b="1" dirty="0">
                <a:hlinkClick r:id="rId5"/>
              </a:rPr>
              <a:t>wildcard</a:t>
            </a:r>
            <a:r>
              <a:rPr lang="en-US" sz="2400" dirty="0"/>
              <a:t> matching in the previous section.</a:t>
            </a:r>
          </a:p>
          <a:p>
            <a:endParaRPr lang="en-US" dirty="0"/>
          </a:p>
        </p:txBody>
      </p:sp>
    </p:spTree>
    <p:extLst>
      <p:ext uri="{BB962C8B-B14F-4D97-AF65-F5344CB8AC3E}">
        <p14:creationId xmlns:p14="http://schemas.microsoft.com/office/powerpoint/2010/main" val="949461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hlinkClick r:id="rId2"/>
              </a:rPr>
              <a:t>SQL</a:t>
            </a:r>
            <a:r>
              <a:rPr lang="en-US" dirty="0">
                <a:effectLst/>
              </a:rPr>
              <a:t> &gt; </a:t>
            </a:r>
            <a:r>
              <a:rPr lang="en-US" b="1" dirty="0">
                <a:effectLst/>
                <a:hlinkClick r:id="rId3"/>
              </a:rPr>
              <a:t>SQL Commands</a:t>
            </a:r>
            <a:r>
              <a:rPr lang="en-US" dirty="0">
                <a:effectLst/>
              </a:rPr>
              <a:t> &gt; </a:t>
            </a:r>
            <a:r>
              <a:rPr lang="en-US" b="1" dirty="0">
                <a:effectLst/>
              </a:rPr>
              <a:t>Alias</a:t>
            </a:r>
            <a:endParaRPr lang="en-US" dirty="0"/>
          </a:p>
        </p:txBody>
      </p:sp>
      <p:sp>
        <p:nvSpPr>
          <p:cNvPr id="3" name="Content Placeholder 2"/>
          <p:cNvSpPr>
            <a:spLocks noGrp="1"/>
          </p:cNvSpPr>
          <p:nvPr>
            <p:ph idx="1"/>
          </p:nvPr>
        </p:nvSpPr>
        <p:spPr/>
        <p:txBody>
          <a:bodyPr/>
          <a:lstStyle/>
          <a:p>
            <a:r>
              <a:rPr lang="en-US" sz="2400" dirty="0"/>
              <a:t>Alias refers to the practice of using a different temporary name to a database table or a column in a table.</a:t>
            </a:r>
          </a:p>
          <a:p>
            <a:r>
              <a:rPr lang="en-US" sz="2400" dirty="0"/>
              <a:t>The main advantage of using an alias is to help make the SQL statement more concise and readable. In addition, the output of the SQL statement can become more understandable with the use of an alias.</a:t>
            </a:r>
          </a:p>
          <a:p>
            <a:endParaRPr lang="en-US" dirty="0"/>
          </a:p>
        </p:txBody>
      </p:sp>
    </p:spTree>
    <p:extLst>
      <p:ext uri="{BB962C8B-B14F-4D97-AF65-F5344CB8AC3E}">
        <p14:creationId xmlns:p14="http://schemas.microsoft.com/office/powerpoint/2010/main" val="3722379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14400" y="1447800"/>
            <a:ext cx="8019288" cy="4800600"/>
          </a:xfrm>
        </p:spPr>
        <p:txBody>
          <a:bodyPr>
            <a:normAutofit/>
          </a:bodyPr>
          <a:lstStyle/>
          <a:p>
            <a:r>
              <a:rPr lang="en-US" b="1" dirty="0"/>
              <a:t>Syntax</a:t>
            </a:r>
          </a:p>
          <a:p>
            <a:r>
              <a:rPr lang="en-US" dirty="0"/>
              <a:t>The syntax for a table alias and a column alias is as follows:</a:t>
            </a:r>
          </a:p>
          <a:p>
            <a:r>
              <a:rPr lang="en-US" sz="2000" b="1" dirty="0">
                <a:solidFill>
                  <a:srgbClr val="FF0000"/>
                </a:solidFill>
              </a:rPr>
              <a:t>SELECT "table_alias"."column_name1"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t>
            </a:r>
            <a:r>
              <a:rPr lang="en-US" sz="2000" b="1" dirty="0" err="1">
                <a:solidFill>
                  <a:srgbClr val="FF0000"/>
                </a:solidFill>
              </a:rPr>
              <a:t>table_alias</a:t>
            </a:r>
            <a:r>
              <a:rPr lang="en-US" sz="2000" b="1" dirty="0">
                <a:solidFill>
                  <a:srgbClr val="FF0000"/>
                </a:solidFill>
              </a:rPr>
              <a:t>";</a:t>
            </a:r>
            <a:r>
              <a:rPr lang="en-US" b="1" dirty="0"/>
              <a:t/>
            </a:r>
            <a:br>
              <a:rPr lang="en-US" b="1" dirty="0"/>
            </a:br>
            <a:endParaRPr lang="en-US" b="1" dirty="0"/>
          </a:p>
          <a:p>
            <a:r>
              <a:rPr lang="en-US" dirty="0"/>
              <a:t>Both types of aliases are placed directly after the item they alias for, separate by a white space.</a:t>
            </a:r>
          </a:p>
          <a:p>
            <a:endParaRPr lang="en-US" dirty="0"/>
          </a:p>
        </p:txBody>
      </p:sp>
    </p:spTree>
    <p:extLst>
      <p:ext uri="{BB962C8B-B14F-4D97-AF65-F5344CB8AC3E}">
        <p14:creationId xmlns:p14="http://schemas.microsoft.com/office/powerpoint/2010/main" val="20746823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hlinkClick r:id="rId2"/>
              </a:rPr>
              <a:t>SQL</a:t>
            </a:r>
            <a:r>
              <a:rPr lang="en-US" dirty="0"/>
              <a:t> &gt; </a:t>
            </a:r>
            <a:r>
              <a:rPr lang="en-US" b="1" dirty="0">
                <a:hlinkClick r:id="rId3"/>
              </a:rPr>
              <a:t>SQL Commands</a:t>
            </a:r>
            <a:r>
              <a:rPr lang="en-US" dirty="0"/>
              <a:t> &gt; </a:t>
            </a:r>
            <a:r>
              <a:rPr lang="en-US" b="1" dirty="0" smtClean="0"/>
              <a:t>AS</a:t>
            </a:r>
            <a:endParaRPr lang="en-US" dirty="0"/>
          </a:p>
        </p:txBody>
      </p:sp>
      <p:sp>
        <p:nvSpPr>
          <p:cNvPr id="3" name="Content Placeholder 2"/>
          <p:cNvSpPr>
            <a:spLocks noGrp="1"/>
          </p:cNvSpPr>
          <p:nvPr>
            <p:ph idx="1"/>
          </p:nvPr>
        </p:nvSpPr>
        <p:spPr/>
        <p:txBody>
          <a:bodyPr/>
          <a:lstStyle/>
          <a:p>
            <a:r>
              <a:rPr lang="en-US" dirty="0" smtClean="0"/>
              <a:t>keyword</a:t>
            </a:r>
            <a:r>
              <a:rPr lang="en-US" dirty="0"/>
              <a:t> </a:t>
            </a:r>
            <a:r>
              <a:rPr lang="en-US" b="1" dirty="0"/>
              <a:t>AS</a:t>
            </a:r>
            <a:r>
              <a:rPr lang="en-US" dirty="0"/>
              <a:t> is used to assign an alias to the column or a table. It is inserted between the column name and the column alias or between the table name and the table alias</a:t>
            </a:r>
          </a:p>
          <a:p>
            <a:endParaRPr lang="en-US" dirty="0"/>
          </a:p>
        </p:txBody>
      </p:sp>
    </p:spTree>
    <p:extLst>
      <p:ext uri="{BB962C8B-B14F-4D97-AF65-F5344CB8AC3E}">
        <p14:creationId xmlns:p14="http://schemas.microsoft.com/office/powerpoint/2010/main" val="16335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Syntax</a:t>
            </a:r>
          </a:p>
          <a:p>
            <a:r>
              <a:rPr lang="en-US" dirty="0"/>
              <a:t>The syntax for using </a:t>
            </a:r>
            <a:r>
              <a:rPr lang="en-US" b="1" dirty="0"/>
              <a:t>AS</a:t>
            </a:r>
            <a:r>
              <a:rPr lang="en-US" dirty="0"/>
              <a:t> is as follows:</a:t>
            </a:r>
          </a:p>
          <a:p>
            <a:r>
              <a:rPr lang="en-US" sz="2000" b="1" dirty="0">
                <a:solidFill>
                  <a:srgbClr val="FF0000"/>
                </a:solidFill>
              </a:rPr>
              <a:t>SELECT "table_alias"."column_name1" AS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AS "</a:t>
            </a:r>
            <a:r>
              <a:rPr lang="en-US" sz="2000" b="1" dirty="0" err="1">
                <a:solidFill>
                  <a:srgbClr val="FF0000"/>
                </a:solidFill>
              </a:rPr>
              <a:t>table_alias</a:t>
            </a:r>
            <a:r>
              <a:rPr lang="en-US" sz="2000" b="1" dirty="0">
                <a:solidFill>
                  <a:srgbClr val="FF0000"/>
                </a:solidFill>
              </a:rPr>
              <a:t>";</a:t>
            </a:r>
          </a:p>
          <a:p>
            <a:endParaRPr lang="en-US" sz="2000" dirty="0">
              <a:solidFill>
                <a:srgbClr val="FF0000"/>
              </a:solidFill>
            </a:endParaRPr>
          </a:p>
        </p:txBody>
      </p:sp>
    </p:spTree>
    <p:extLst>
      <p:ext uri="{BB962C8B-B14F-4D97-AF65-F5344CB8AC3E}">
        <p14:creationId xmlns:p14="http://schemas.microsoft.com/office/powerpoint/2010/main" val="320629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800600"/>
            <a:ext cx="8552688" cy="1524000"/>
          </a:xfrm>
          <a:ln w="19050">
            <a:solidFill>
              <a:schemeClr val="tx1"/>
            </a:solidFill>
          </a:ln>
        </p:spPr>
        <p:txBody>
          <a:bodyPr>
            <a:normAutofit lnSpcReduction="10000"/>
          </a:bodyPr>
          <a:lstStyle/>
          <a:p>
            <a:pPr lvl="1">
              <a:buFont typeface="Wingdings" pitchFamily="2" charset="2"/>
              <a:buChar char="q"/>
            </a:pPr>
            <a:r>
              <a:rPr lang="en-US" sz="2000" dirty="0" smtClean="0">
                <a:latin typeface="Arial" pitchFamily="34" charset="0"/>
                <a:cs typeface="Arial" pitchFamily="34" charset="0"/>
              </a:rPr>
              <a:t> 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 </a:t>
            </a:r>
            <a:r>
              <a:rPr lang="en-US" sz="2000" dirty="0" err="1" smtClean="0">
                <a:latin typeface="Arial" pitchFamily="34" charset="0"/>
                <a:cs typeface="Arial" pitchFamily="34" charset="0"/>
              </a:rPr>
              <a:t>department_id</a:t>
            </a:r>
            <a:r>
              <a:rPr lang="en-US" sz="2000" dirty="0" smtClean="0">
                <a:latin typeface="Arial" pitchFamily="34" charset="0"/>
                <a:cs typeface="Arial" pitchFamily="34" charset="0"/>
              </a:rPr>
              <a:t> </a:t>
            </a: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salary&gt;8000 </a:t>
            </a:r>
            <a:r>
              <a:rPr lang="en-US" sz="2000" dirty="0" smtClean="0">
                <a:solidFill>
                  <a:srgbClr val="FF0000"/>
                </a:solidFill>
                <a:latin typeface="Arial" pitchFamily="34" charset="0"/>
                <a:cs typeface="Arial" pitchFamily="34" charset="0"/>
              </a:rPr>
              <a:t>AND</a:t>
            </a:r>
            <a:r>
              <a:rPr lang="en-US" sz="2000" dirty="0" smtClean="0">
                <a:latin typeface="Arial" pitchFamily="34" charset="0"/>
                <a:cs typeface="Arial" pitchFamily="34" charset="0"/>
              </a:rPr>
              <a:t> department _id </a:t>
            </a:r>
            <a:r>
              <a:rPr lang="en-US" sz="2000" dirty="0" smtClean="0">
                <a:solidFill>
                  <a:srgbClr val="FF0000"/>
                </a:solidFill>
                <a:latin typeface="Arial" pitchFamily="34" charset="0"/>
                <a:cs typeface="Arial" pitchFamily="34" charset="0"/>
              </a:rPr>
              <a:t>in</a:t>
            </a:r>
            <a:r>
              <a:rPr lang="en-US" sz="2000" dirty="0" smtClean="0">
                <a:latin typeface="Arial" pitchFamily="34" charset="0"/>
                <a:cs typeface="Arial" pitchFamily="34" charset="0"/>
              </a:rPr>
              <a:t> (100,110,130)</a:t>
            </a:r>
          </a:p>
          <a:p>
            <a:pPr lvl="1">
              <a:buNone/>
            </a:pPr>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desc,last_name</a:t>
            </a:r>
            <a:endParaRPr lang="en-US" sz="2000" dirty="0" smtClean="0">
              <a:latin typeface="Arial" pitchFamily="34" charset="0"/>
              <a:cs typeface="Arial" pitchFamily="34" charset="0"/>
            </a:endParaRPr>
          </a:p>
          <a:p>
            <a:pPr marL="539496" indent="-457200">
              <a:buNone/>
            </a:pPr>
            <a:endParaRPr lang="en-US" sz="2400" dirty="0" smtClean="0">
              <a:solidFill>
                <a:schemeClr val="bg1"/>
              </a:solidFill>
            </a:endParaRPr>
          </a:p>
        </p:txBody>
      </p:sp>
      <p:sp>
        <p:nvSpPr>
          <p:cNvPr id="4" name="TextBox 3"/>
          <p:cNvSpPr txBox="1"/>
          <p:nvPr/>
        </p:nvSpPr>
        <p:spPr>
          <a:xfrm>
            <a:off x="780714" y="381000"/>
            <a:ext cx="7677486" cy="1292662"/>
          </a:xfrm>
          <a:prstGeom prst="rect">
            <a:avLst/>
          </a:prstGeom>
          <a:noFill/>
          <a:ln w="19050">
            <a:solidFill>
              <a:srgbClr val="FF0000"/>
            </a:solidFill>
          </a:ln>
        </p:spPr>
        <p:txBody>
          <a:bodyPr wrap="non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=10</a:t>
            </a:r>
          </a:p>
          <a:p>
            <a:endParaRPr lang="en-US" dirty="0"/>
          </a:p>
        </p:txBody>
      </p:sp>
      <p:sp>
        <p:nvSpPr>
          <p:cNvPr id="5" name="TextBox 4"/>
          <p:cNvSpPr txBox="1"/>
          <p:nvPr/>
        </p:nvSpPr>
        <p:spPr>
          <a:xfrm>
            <a:off x="762000" y="1752600"/>
            <a:ext cx="7753686" cy="1292662"/>
          </a:xfrm>
          <a:prstGeom prst="rect">
            <a:avLst/>
          </a:prstGeom>
          <a:noFill/>
          <a:ln w="19050">
            <a:solidFill>
              <a:srgbClr val="00B05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in(100,102,103);</a:t>
            </a:r>
          </a:p>
          <a:p>
            <a:endParaRPr lang="en-US" dirty="0"/>
          </a:p>
        </p:txBody>
      </p:sp>
      <p:sp>
        <p:nvSpPr>
          <p:cNvPr id="6" name="TextBox 5"/>
          <p:cNvSpPr txBox="1"/>
          <p:nvPr/>
        </p:nvSpPr>
        <p:spPr>
          <a:xfrm>
            <a:off x="685800" y="3124200"/>
            <a:ext cx="7772400" cy="1600438"/>
          </a:xfrm>
          <a:prstGeom prst="rect">
            <a:avLst/>
          </a:prstGeom>
          <a:noFill/>
          <a:ln w="19050">
            <a:solidFill>
              <a:srgbClr val="00B0F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a:t>
            </a:r>
          </a:p>
          <a:p>
            <a:pPr lvl="1"/>
            <a:r>
              <a:rPr lang="en-US" sz="2000" dirty="0" smtClean="0">
                <a:latin typeface="Arial" pitchFamily="34" charset="0"/>
                <a:cs typeface="Arial" pitchFamily="34" charset="0"/>
              </a:rPr>
              <a:t>   FROM employees </a:t>
            </a:r>
          </a:p>
          <a:p>
            <a:pPr lvl="1"/>
            <a:r>
              <a:rPr lang="en-US" sz="2000" dirty="0" smtClean="0">
                <a:latin typeface="Arial" pitchFamily="34" charset="0"/>
                <a:cs typeface="Arial" pitchFamily="34" charset="0"/>
              </a:rPr>
              <a:t>   WHERE salary&gt;7000</a:t>
            </a:r>
          </a:p>
          <a:p>
            <a:pPr lvl="1"/>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Some </a:t>
            </a:r>
            <a:r>
              <a:rPr lang="en-US" b="1" u="sng" dirty="0" err="1" smtClean="0"/>
              <a:t>impotant</a:t>
            </a:r>
            <a:r>
              <a:rPr lang="en-US" b="1" u="sng" dirty="0" smtClean="0"/>
              <a:t> terminology&gt;&gt;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ERD</a:t>
            </a:r>
            <a:r>
              <a:rPr lang="en-US" dirty="0" smtClean="0">
                <a:solidFill>
                  <a:srgbClr val="00B050"/>
                </a:solidFill>
              </a:rPr>
              <a:t>(entity relation diagram):</a:t>
            </a:r>
            <a:r>
              <a:rPr lang="en-US" dirty="0" smtClean="0"/>
              <a:t> A graphical representation of the entities (Tables) and their relationships. </a:t>
            </a:r>
          </a:p>
          <a:p>
            <a:pPr lvl="0"/>
            <a:r>
              <a:rPr lang="en-US" dirty="0" smtClean="0">
                <a:solidFill>
                  <a:srgbClr val="FF0000"/>
                </a:solidFill>
              </a:rPr>
              <a:t>Normalization</a:t>
            </a:r>
            <a:r>
              <a:rPr lang="en-US" dirty="0" smtClean="0"/>
              <a:t>: Process of decomposing large table to eliminate redundant data.</a:t>
            </a:r>
            <a:endParaRPr lang="en-US" sz="2400" dirty="0" smtClean="0"/>
          </a:p>
          <a:p>
            <a:pPr lvl="1"/>
            <a:r>
              <a:rPr lang="en-US" dirty="0" smtClean="0"/>
              <a:t>Process of developing or designing data base</a:t>
            </a:r>
            <a:endParaRPr lang="en-US" sz="2000" dirty="0" smtClean="0"/>
          </a:p>
          <a:p>
            <a:pPr lvl="1"/>
            <a:r>
              <a:rPr lang="en-US" dirty="0" smtClean="0"/>
              <a:t>1st create a big data table</a:t>
            </a:r>
            <a:endParaRPr lang="en-US" sz="2000" dirty="0" smtClean="0"/>
          </a:p>
          <a:p>
            <a:pPr lvl="1"/>
            <a:r>
              <a:rPr lang="en-US" dirty="0" smtClean="0"/>
              <a:t>Break into simple/normal</a:t>
            </a:r>
            <a:endParaRPr lang="en-US" sz="2000" dirty="0" smtClean="0"/>
          </a:p>
          <a:p>
            <a:pPr lvl="2"/>
            <a:r>
              <a:rPr lang="en-US" dirty="0" smtClean="0"/>
              <a:t>1st normal form</a:t>
            </a:r>
            <a:endParaRPr lang="en-US" sz="1600" dirty="0" smtClean="0"/>
          </a:p>
          <a:p>
            <a:pPr lvl="2"/>
            <a:r>
              <a:rPr lang="en-US" dirty="0" smtClean="0"/>
              <a:t>2nd normal form</a:t>
            </a:r>
            <a:endParaRPr lang="en-US" sz="1600" dirty="0" smtClean="0"/>
          </a:p>
          <a:p>
            <a:pPr lvl="2"/>
            <a:r>
              <a:rPr lang="en-US" dirty="0" smtClean="0"/>
              <a:t>3rd normal form</a:t>
            </a:r>
            <a:endParaRPr lang="en-US" sz="1600" dirty="0" smtClean="0"/>
          </a:p>
          <a:p>
            <a:pPr lvl="0"/>
            <a:r>
              <a:rPr lang="en-US" dirty="0" smtClean="0">
                <a:solidFill>
                  <a:srgbClr val="FF0000"/>
                </a:solidFill>
              </a:rPr>
              <a:t>DDL</a:t>
            </a:r>
            <a:r>
              <a:rPr lang="en-US" dirty="0" smtClean="0"/>
              <a:t>-(</a:t>
            </a:r>
            <a:r>
              <a:rPr lang="en-US" dirty="0" smtClean="0">
                <a:solidFill>
                  <a:srgbClr val="00B050"/>
                </a:solidFill>
              </a:rPr>
              <a:t>data definition languages)- </a:t>
            </a:r>
            <a:r>
              <a:rPr lang="en-US" dirty="0" smtClean="0"/>
              <a:t>create /alter table&gt;&gt;data administrator use it, deal with structure of database</a:t>
            </a:r>
          </a:p>
          <a:p>
            <a:pPr lvl="0"/>
            <a:r>
              <a:rPr lang="en-US" dirty="0" smtClean="0">
                <a:solidFill>
                  <a:srgbClr val="FF0000"/>
                </a:solidFill>
              </a:rPr>
              <a:t>DML</a:t>
            </a:r>
            <a:r>
              <a:rPr lang="en-US" dirty="0" smtClean="0"/>
              <a:t>(</a:t>
            </a:r>
            <a:r>
              <a:rPr lang="en-US" dirty="0" smtClean="0">
                <a:solidFill>
                  <a:srgbClr val="00B050"/>
                </a:solidFill>
              </a:rPr>
              <a:t>data manipulation languages</a:t>
            </a:r>
            <a:r>
              <a:rPr lang="en-US" dirty="0" smtClean="0"/>
              <a:t>)- As QA, we need this languages.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ll.jpg"/>
          <p:cNvPicPr>
            <a:picLocks noGrp="1" noChangeAspect="1"/>
          </p:cNvPicPr>
          <p:nvPr>
            <p:ph idx="1"/>
          </p:nvPr>
        </p:nvPicPr>
        <p:blipFill>
          <a:blip r:embed="rId2"/>
          <a:stretch>
            <a:fillRect/>
          </a:stretch>
        </p:blipFill>
        <p:spPr>
          <a:xfrm>
            <a:off x="981402" y="152400"/>
            <a:ext cx="8162598" cy="6477000"/>
          </a:xfrm>
        </p:spPr>
      </p:pic>
      <p:sp>
        <p:nvSpPr>
          <p:cNvPr id="2" name="TextBox 1"/>
          <p:cNvSpPr txBox="1"/>
          <p:nvPr/>
        </p:nvSpPr>
        <p:spPr>
          <a:xfrm>
            <a:off x="1752600" y="6324600"/>
            <a:ext cx="2945230" cy="369332"/>
          </a:xfrm>
          <a:prstGeom prst="rect">
            <a:avLst/>
          </a:prstGeom>
          <a:noFill/>
        </p:spPr>
        <p:txBody>
          <a:bodyPr wrap="none" rtlCol="0">
            <a:spAutoFit/>
          </a:bodyPr>
          <a:lstStyle/>
          <a:p>
            <a:r>
              <a:rPr lang="en-US" dirty="0" smtClean="0"/>
              <a:t>ROLL BACK NOT POSSIBLE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L.jpg"/>
          <p:cNvPicPr>
            <a:picLocks noChangeAspect="1"/>
          </p:cNvPicPr>
          <p:nvPr/>
        </p:nvPicPr>
        <p:blipFill>
          <a:blip r:embed="rId2"/>
          <a:stretch>
            <a:fillRect/>
          </a:stretch>
        </p:blipFill>
        <p:spPr>
          <a:xfrm>
            <a:off x="990600" y="304800"/>
            <a:ext cx="8087078" cy="5791200"/>
          </a:xfrm>
          <a:prstGeom prst="rect">
            <a:avLst/>
          </a:prstGeom>
        </p:spPr>
      </p:pic>
      <p:sp>
        <p:nvSpPr>
          <p:cNvPr id="3" name="Rectangle 2"/>
          <p:cNvSpPr/>
          <p:nvPr/>
        </p:nvSpPr>
        <p:spPr>
          <a:xfrm>
            <a:off x="1371600" y="51816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DML</a:t>
            </a:r>
            <a:r>
              <a:rPr lang="en-US" dirty="0" smtClean="0"/>
              <a:t>M</a:t>
            </a:r>
            <a:endParaRPr lang="en-US" dirty="0"/>
          </a:p>
        </p:txBody>
      </p:sp>
      <p:sp>
        <p:nvSpPr>
          <p:cNvPr id="4" name="TextBox 3"/>
          <p:cNvSpPr txBox="1"/>
          <p:nvPr/>
        </p:nvSpPr>
        <p:spPr>
          <a:xfrm>
            <a:off x="1245220" y="5726668"/>
            <a:ext cx="2386359" cy="369332"/>
          </a:xfrm>
          <a:prstGeom prst="rect">
            <a:avLst/>
          </a:prstGeom>
          <a:noFill/>
        </p:spPr>
        <p:txBody>
          <a:bodyPr wrap="none" rtlCol="0">
            <a:spAutoFit/>
          </a:bodyPr>
          <a:lstStyle/>
          <a:p>
            <a:r>
              <a:rPr lang="en-US" dirty="0" smtClean="0"/>
              <a:t>ROLL BACK POSSIBLE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059" y="381000"/>
            <a:ext cx="7886700" cy="52578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267200"/>
            <a:ext cx="3009900" cy="1876425"/>
          </a:xfrm>
          <a:prstGeom prst="rect">
            <a:avLst/>
          </a:prstGeom>
        </p:spPr>
      </p:pic>
      <p:cxnSp>
        <p:nvCxnSpPr>
          <p:cNvPr id="9" name="Curved Connector 8"/>
          <p:cNvCxnSpPr>
            <a:endCxn id="5" idx="0"/>
          </p:cNvCxnSpPr>
          <p:nvPr/>
        </p:nvCxnSpPr>
        <p:spPr>
          <a:xfrm rot="16200000" flipH="1">
            <a:off x="5629275" y="2905125"/>
            <a:ext cx="1752600" cy="971550"/>
          </a:xfrm>
          <a:prstGeom prst="curvedConnector3">
            <a:avLst>
              <a:gd name="adj1" fmla="val 2430"/>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3676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Some of The Most Important SQL </a:t>
            </a:r>
            <a:r>
              <a:rPr lang="en-US" b="1" dirty="0" smtClean="0"/>
              <a:t>Commands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SELECT</a:t>
            </a:r>
            <a:r>
              <a:rPr lang="en-US" dirty="0" smtClean="0"/>
              <a:t> </a:t>
            </a:r>
            <a:r>
              <a:rPr lang="en-US" dirty="0"/>
              <a:t>- extracts data from a database</a:t>
            </a:r>
          </a:p>
          <a:p>
            <a:r>
              <a:rPr lang="en-US" b="1" dirty="0"/>
              <a:t>UPDATE</a:t>
            </a:r>
            <a:r>
              <a:rPr lang="en-US" dirty="0"/>
              <a:t> - updates data in a database</a:t>
            </a:r>
          </a:p>
          <a:p>
            <a:r>
              <a:rPr lang="en-US" b="1" dirty="0"/>
              <a:t>DELETE</a:t>
            </a:r>
            <a:r>
              <a:rPr lang="en-US" dirty="0"/>
              <a:t> - deletes data from a database</a:t>
            </a:r>
          </a:p>
          <a:p>
            <a:r>
              <a:rPr lang="en-US" b="1" dirty="0"/>
              <a:t>INSERT INTO</a:t>
            </a:r>
            <a:r>
              <a:rPr lang="en-US" dirty="0"/>
              <a:t> - inserts new data into a database</a:t>
            </a:r>
          </a:p>
          <a:p>
            <a:r>
              <a:rPr lang="en-US" b="1" dirty="0"/>
              <a:t>CREATE DATABASE</a:t>
            </a:r>
            <a:r>
              <a:rPr lang="en-US" dirty="0"/>
              <a:t> - creates a new database</a:t>
            </a:r>
          </a:p>
          <a:p>
            <a:r>
              <a:rPr lang="en-US" b="1" dirty="0"/>
              <a:t>ALTER DATABASE</a:t>
            </a:r>
            <a:r>
              <a:rPr lang="en-US" dirty="0"/>
              <a:t> - modifies a database</a:t>
            </a:r>
          </a:p>
          <a:p>
            <a:r>
              <a:rPr lang="en-US" b="1" dirty="0"/>
              <a:t>CREATE TABLE</a:t>
            </a:r>
            <a:r>
              <a:rPr lang="en-US" dirty="0"/>
              <a:t> - creates a new table</a:t>
            </a:r>
          </a:p>
          <a:p>
            <a:r>
              <a:rPr lang="en-US" b="1" dirty="0"/>
              <a:t>ALTER TABLE</a:t>
            </a:r>
            <a:r>
              <a:rPr lang="en-US" dirty="0"/>
              <a:t> - modifies a table</a:t>
            </a:r>
          </a:p>
          <a:p>
            <a:r>
              <a:rPr lang="en-US" b="1" dirty="0"/>
              <a:t>DROP TABLE</a:t>
            </a:r>
            <a:r>
              <a:rPr lang="en-US" dirty="0"/>
              <a:t> - deletes a table</a:t>
            </a:r>
          </a:p>
          <a:p>
            <a:r>
              <a:rPr lang="en-US" b="1" dirty="0"/>
              <a:t>CREATE INDEX</a:t>
            </a:r>
            <a:r>
              <a:rPr lang="en-US" dirty="0"/>
              <a:t> - creates an index (search key)</a:t>
            </a:r>
          </a:p>
          <a:p>
            <a:r>
              <a:rPr lang="en-US" b="1" dirty="0"/>
              <a:t>DROP INDEX</a:t>
            </a:r>
            <a:r>
              <a:rPr lang="en-US" dirty="0"/>
              <a:t> - deletes an index</a:t>
            </a:r>
          </a:p>
          <a:p>
            <a:endParaRPr lang="en-US" dirty="0"/>
          </a:p>
        </p:txBody>
      </p:sp>
    </p:spTree>
    <p:extLst>
      <p:ext uri="{BB962C8B-B14F-4D97-AF65-F5344CB8AC3E}">
        <p14:creationId xmlns:p14="http://schemas.microsoft.com/office/powerpoint/2010/main" val="598806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90600" y="838201"/>
          <a:ext cx="8077200" cy="4321237"/>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470821">
                <a:tc>
                  <a:txBody>
                    <a:bodyPr/>
                    <a:lstStyle/>
                    <a:p>
                      <a:r>
                        <a:rPr lang="en-US" dirty="0" smtClean="0"/>
                        <a:t>DELETE</a:t>
                      </a:r>
                      <a:endParaRPr lang="en-US" dirty="0"/>
                    </a:p>
                  </a:txBody>
                  <a:tcPr/>
                </a:tc>
                <a:tc>
                  <a:txBody>
                    <a:bodyPr/>
                    <a:lstStyle/>
                    <a:p>
                      <a:r>
                        <a:rPr lang="en-US" dirty="0" smtClean="0"/>
                        <a:t>DROP</a:t>
                      </a:r>
                      <a:endParaRPr lang="en-US" dirty="0"/>
                    </a:p>
                  </a:txBody>
                  <a:tcPr/>
                </a:tc>
                <a:tc>
                  <a:txBody>
                    <a:bodyPr/>
                    <a:lstStyle/>
                    <a:p>
                      <a:r>
                        <a:rPr lang="en-US" dirty="0" smtClean="0"/>
                        <a:t>TRUNCATE</a:t>
                      </a:r>
                      <a:endParaRPr lang="en-US" dirty="0"/>
                    </a:p>
                  </a:txBody>
                  <a:tcPr/>
                </a:tc>
                <a:extLst>
                  <a:ext uri="{0D108BD9-81ED-4DB2-BD59-A6C34878D82A}">
                    <a16:rowId xmlns:a16="http://schemas.microsoft.com/office/drawing/2014/main" val="10000"/>
                  </a:ext>
                </a:extLst>
              </a:tr>
              <a:tr h="470821">
                <a:tc>
                  <a:txBody>
                    <a:bodyPr/>
                    <a:lstStyle/>
                    <a:p>
                      <a:r>
                        <a:rPr lang="en-US" dirty="0" smtClean="0"/>
                        <a:t>DML</a:t>
                      </a:r>
                      <a:endParaRPr lang="en-US" dirty="0"/>
                    </a:p>
                  </a:txBody>
                  <a:tcPr/>
                </a:tc>
                <a:tc>
                  <a:txBody>
                    <a:bodyPr/>
                    <a:lstStyle/>
                    <a:p>
                      <a:r>
                        <a:rPr lang="en-US" dirty="0" smtClean="0"/>
                        <a:t>DDL</a:t>
                      </a:r>
                      <a:endParaRPr lang="en-US" dirty="0"/>
                    </a:p>
                  </a:txBody>
                  <a:tcPr/>
                </a:tc>
                <a:tc>
                  <a:txBody>
                    <a:bodyPr/>
                    <a:lstStyle/>
                    <a:p>
                      <a:r>
                        <a:rPr lang="en-US" dirty="0" smtClean="0"/>
                        <a:t>DDL</a:t>
                      </a:r>
                      <a:endParaRPr lang="en-US" dirty="0"/>
                    </a:p>
                  </a:txBody>
                  <a:tcPr/>
                </a:tc>
                <a:extLst>
                  <a:ext uri="{0D108BD9-81ED-4DB2-BD59-A6C34878D82A}">
                    <a16:rowId xmlns:a16="http://schemas.microsoft.com/office/drawing/2014/main" val="10001"/>
                  </a:ext>
                </a:extLst>
              </a:tr>
              <a:tr h="812651">
                <a:tc>
                  <a:txBody>
                    <a:bodyPr/>
                    <a:lstStyle/>
                    <a:p>
                      <a:r>
                        <a:rPr lang="en-US" dirty="0" smtClean="0"/>
                        <a:t>Remove row data</a:t>
                      </a:r>
                      <a:endParaRPr lang="en-US" dirty="0"/>
                    </a:p>
                  </a:txBody>
                  <a:tcPr/>
                </a:tc>
                <a:tc>
                  <a:txBody>
                    <a:bodyPr/>
                    <a:lstStyle/>
                    <a:p>
                      <a:r>
                        <a:rPr lang="en-US" dirty="0" smtClean="0"/>
                        <a:t>Remove Table data</a:t>
                      </a:r>
                      <a:endParaRPr lang="en-US" dirty="0"/>
                    </a:p>
                  </a:txBody>
                  <a:tcPr/>
                </a:tc>
                <a:tc>
                  <a:txBody>
                    <a:bodyPr/>
                    <a:lstStyle/>
                    <a:p>
                      <a:r>
                        <a:rPr lang="en-US" dirty="0" smtClean="0"/>
                        <a:t>Remove table data with table</a:t>
                      </a:r>
                      <a:r>
                        <a:rPr lang="en-US" baseline="0" dirty="0" smtClean="0"/>
                        <a:t> structure</a:t>
                      </a:r>
                      <a:endParaRPr lang="en-US" dirty="0"/>
                    </a:p>
                  </a:txBody>
                  <a:tcPr/>
                </a:tc>
                <a:extLst>
                  <a:ext uri="{0D108BD9-81ED-4DB2-BD59-A6C34878D82A}">
                    <a16:rowId xmlns:a16="http://schemas.microsoft.com/office/drawing/2014/main" val="10002"/>
                  </a:ext>
                </a:extLst>
              </a:tr>
              <a:tr h="812651">
                <a:tc>
                  <a:txBody>
                    <a:bodyPr/>
                    <a:lstStyle/>
                    <a:p>
                      <a:r>
                        <a:rPr lang="en-US" dirty="0" smtClean="0"/>
                        <a:t>No</a:t>
                      </a:r>
                      <a:r>
                        <a:rPr lang="en-US" baseline="0" dirty="0" smtClean="0"/>
                        <a:t> table structure remove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a:t>
                      </a:r>
                      <a:r>
                        <a:rPr lang="en-US" baseline="0" dirty="0" smtClean="0"/>
                        <a:t> table structure remove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a:t>
                      </a:r>
                      <a:r>
                        <a:rPr lang="en-US" baseline="0" dirty="0" smtClean="0"/>
                        <a:t> table structure remove</a:t>
                      </a:r>
                      <a:endParaRPr lang="en-US" dirty="0" smtClean="0"/>
                    </a:p>
                  </a:txBody>
                  <a:tcPr/>
                </a:tc>
                <a:extLst>
                  <a:ext uri="{0D108BD9-81ED-4DB2-BD59-A6C34878D82A}">
                    <a16:rowId xmlns:a16="http://schemas.microsoft.com/office/drawing/2014/main" val="10003"/>
                  </a:ext>
                </a:extLst>
              </a:tr>
              <a:tr h="470821">
                <a:tc>
                  <a:txBody>
                    <a:bodyPr/>
                    <a:lstStyle/>
                    <a:p>
                      <a:r>
                        <a:rPr lang="en-US" dirty="0" smtClean="0"/>
                        <a:t>No Auto commit</a:t>
                      </a:r>
                      <a:endParaRPr lang="en-US" dirty="0"/>
                    </a:p>
                  </a:txBody>
                  <a:tcPr/>
                </a:tc>
                <a:tc>
                  <a:txBody>
                    <a:bodyPr/>
                    <a:lstStyle/>
                    <a:p>
                      <a:r>
                        <a:rPr lang="en-US" dirty="0" smtClean="0"/>
                        <a:t>Yes</a:t>
                      </a:r>
                      <a:r>
                        <a:rPr lang="en-US" baseline="0" dirty="0" smtClean="0"/>
                        <a:t> Auto commit</a:t>
                      </a:r>
                      <a:endParaRPr lang="en-US" dirty="0"/>
                    </a:p>
                  </a:txBody>
                  <a:tcPr/>
                </a:tc>
                <a:tc>
                  <a:txBody>
                    <a:bodyPr/>
                    <a:lstStyle/>
                    <a:p>
                      <a:r>
                        <a:rPr lang="en-US" dirty="0" smtClean="0"/>
                        <a:t>Yes Auto commit</a:t>
                      </a:r>
                      <a:endParaRPr lang="en-US" dirty="0"/>
                    </a:p>
                  </a:txBody>
                  <a:tcPr/>
                </a:tc>
                <a:extLst>
                  <a:ext uri="{0D108BD9-81ED-4DB2-BD59-A6C34878D82A}">
                    <a16:rowId xmlns:a16="http://schemas.microsoft.com/office/drawing/2014/main" val="10004"/>
                  </a:ext>
                </a:extLst>
              </a:tr>
              <a:tr h="470821">
                <a:tc>
                  <a:txBody>
                    <a:bodyPr/>
                    <a:lstStyle/>
                    <a:p>
                      <a:r>
                        <a:rPr lang="en-US" dirty="0" smtClean="0"/>
                        <a:t>Yes Rollback</a:t>
                      </a:r>
                      <a:endParaRPr lang="en-US" dirty="0"/>
                    </a:p>
                  </a:txBody>
                  <a:tcPr/>
                </a:tc>
                <a:tc>
                  <a:txBody>
                    <a:bodyPr/>
                    <a:lstStyle/>
                    <a:p>
                      <a:r>
                        <a:rPr lang="en-US" dirty="0" smtClean="0"/>
                        <a:t>No Rollback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Rollback</a:t>
                      </a:r>
                    </a:p>
                  </a:txBody>
                  <a:tcPr/>
                </a:tc>
                <a:extLst>
                  <a:ext uri="{0D108BD9-81ED-4DB2-BD59-A6C34878D82A}">
                    <a16:rowId xmlns:a16="http://schemas.microsoft.com/office/drawing/2014/main" val="10005"/>
                  </a:ext>
                </a:extLst>
              </a:tr>
              <a:tr h="812651">
                <a:tc>
                  <a:txBody>
                    <a:bodyPr/>
                    <a:lstStyle/>
                    <a:p>
                      <a:r>
                        <a:rPr lang="en-US" dirty="0" smtClean="0"/>
                        <a:t>Can remove row data</a:t>
                      </a:r>
                      <a:endParaRPr lang="en-US" dirty="0"/>
                    </a:p>
                  </a:txBody>
                  <a:tcPr/>
                </a:tc>
                <a:tc>
                  <a:txBody>
                    <a:bodyPr/>
                    <a:lstStyle/>
                    <a:p>
                      <a:r>
                        <a:rPr lang="en-US" dirty="0" smtClean="0"/>
                        <a:t>Can remove table data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remove table</a:t>
                      </a:r>
                      <a:r>
                        <a:rPr lang="en-US" baseline="0" dirty="0" smtClean="0"/>
                        <a:t> data</a:t>
                      </a:r>
                      <a:endParaRPr lang="en-US" dirty="0" smtClean="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10254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4200" y="2438400"/>
            <a:ext cx="3886200" cy="1143000"/>
          </a:xfrm>
        </p:spPr>
        <p:txBody>
          <a:bodyPr/>
          <a:lstStyle/>
          <a:p>
            <a:r>
              <a:rPr lang="en-US" dirty="0" smtClean="0">
                <a:solidFill>
                  <a:srgbClr val="FF0000"/>
                </a:solidFill>
              </a:rPr>
              <a:t>FUNCTION</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Row Functions/group</a:t>
            </a:r>
            <a:endParaRPr lang="en-US" dirty="0"/>
          </a:p>
        </p:txBody>
      </p:sp>
      <p:sp>
        <p:nvSpPr>
          <p:cNvPr id="3" name="Content Placeholder 2"/>
          <p:cNvSpPr>
            <a:spLocks noGrp="1"/>
          </p:cNvSpPr>
          <p:nvPr>
            <p:ph idx="1"/>
          </p:nvPr>
        </p:nvSpPr>
        <p:spPr/>
        <p:txBody>
          <a:bodyPr>
            <a:normAutofit/>
          </a:bodyPr>
          <a:lstStyle/>
          <a:p>
            <a:r>
              <a:rPr lang="en-US" dirty="0" smtClean="0"/>
              <a:t>Operate on one row at a time, and return one row of output for each input row.</a:t>
            </a:r>
          </a:p>
          <a:p>
            <a:pPr lvl="1"/>
            <a:r>
              <a:rPr lang="en-US" sz="2200" dirty="0" smtClean="0">
                <a:solidFill>
                  <a:srgbClr val="FF0000"/>
                </a:solidFill>
              </a:rPr>
              <a:t>CONCAT(x, y) </a:t>
            </a:r>
            <a:r>
              <a:rPr lang="en-US" sz="2200" dirty="0" smtClean="0"/>
              <a:t>– Append two string and return the resulting string.</a:t>
            </a:r>
          </a:p>
          <a:p>
            <a:pPr lvl="1"/>
            <a:r>
              <a:rPr lang="en-US" sz="2200" dirty="0" smtClean="0"/>
              <a:t> </a:t>
            </a:r>
            <a:r>
              <a:rPr lang="en-US" sz="2200" dirty="0" smtClean="0">
                <a:solidFill>
                  <a:srgbClr val="FF0000"/>
                </a:solidFill>
              </a:rPr>
              <a:t>LOWER() &amp; UPPER() </a:t>
            </a:r>
            <a:r>
              <a:rPr lang="en-US" sz="2200" dirty="0" smtClean="0"/>
              <a:t>– Converts letter to lower or upper character</a:t>
            </a:r>
          </a:p>
          <a:p>
            <a:pPr lvl="1"/>
            <a:r>
              <a:rPr lang="en-US" sz="2200" dirty="0" smtClean="0">
                <a:solidFill>
                  <a:srgbClr val="FF0000"/>
                </a:solidFill>
              </a:rPr>
              <a:t>SUBSTR() </a:t>
            </a:r>
            <a:r>
              <a:rPr lang="en-US" sz="2200" dirty="0" smtClean="0"/>
              <a:t>– Return substring of a string input</a:t>
            </a:r>
          </a:p>
          <a:p>
            <a:pPr lvl="1"/>
            <a:r>
              <a:rPr lang="en-US" sz="2200" dirty="0" smtClean="0"/>
              <a:t> </a:t>
            </a:r>
            <a:r>
              <a:rPr lang="en-US" sz="2200" dirty="0" smtClean="0">
                <a:solidFill>
                  <a:srgbClr val="FF0000"/>
                </a:solidFill>
              </a:rPr>
              <a:t>ROUND() </a:t>
            </a:r>
            <a:r>
              <a:rPr lang="en-US" sz="2200" dirty="0" smtClean="0"/>
              <a:t>– Get the result of rounding value, a whole number.</a:t>
            </a:r>
          </a:p>
          <a:p>
            <a:pPr lvl="1"/>
            <a:r>
              <a:rPr lang="en-US" sz="2200" dirty="0" smtClean="0">
                <a:solidFill>
                  <a:srgbClr val="FF0000"/>
                </a:solidFill>
              </a:rPr>
              <a:t>DISTINCT() </a:t>
            </a:r>
            <a:r>
              <a:rPr lang="en-US" sz="2200" dirty="0" smtClean="0"/>
              <a:t>– eliminate duplicate records</a:t>
            </a:r>
            <a:r>
              <a:rPr lang="en-US" sz="2200" b="1" dirty="0" smtClean="0"/>
              <a:t>.</a:t>
            </a:r>
            <a:endParaRPr lang="en-US" sz="2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Eamples</a:t>
            </a:r>
            <a:endParaRPr lang="en-US" dirty="0"/>
          </a:p>
        </p:txBody>
      </p:sp>
      <p:pic>
        <p:nvPicPr>
          <p:cNvPr id="4" name="Content Placeholder 3" descr="concaat.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SUBSTR.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Function</a:t>
            </a:r>
            <a:endParaRPr lang="en-US" dirty="0"/>
          </a:p>
        </p:txBody>
      </p:sp>
      <p:pic>
        <p:nvPicPr>
          <p:cNvPr id="6" name="Content Placeholder 5" descr="Aggregate.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xample.jpg"/>
          <p:cNvPicPr>
            <a:picLocks noGrp="1" noChangeAspect="1"/>
          </p:cNvPicPr>
          <p:nvPr>
            <p:ph idx="1"/>
          </p:nvPr>
        </p:nvPicPr>
        <p:blipFill>
          <a:blip r:embed="rId2"/>
          <a:stretch>
            <a:fillRect/>
          </a:stretch>
        </p:blipFill>
        <p:spPr>
          <a:xfrm>
            <a:off x="1524000" y="1828800"/>
            <a:ext cx="7315200" cy="411480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mpl 2.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914400"/>
            <a:ext cx="7838680" cy="4648200"/>
          </a:xfrm>
        </p:spPr>
      </p:pic>
    </p:spTree>
    <p:extLst>
      <p:ext uri="{BB962C8B-B14F-4D97-AF65-F5344CB8AC3E}">
        <p14:creationId xmlns:p14="http://schemas.microsoft.com/office/powerpoint/2010/main" val="1940271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Open browser&gt; request send&gt; web server&gt; Application server &amp; data base server</a:t>
            </a:r>
          </a:p>
          <a:p>
            <a:endParaRPr lang="en-US" dirty="0"/>
          </a:p>
          <a:p>
            <a:r>
              <a:rPr lang="en-US" dirty="0" smtClean="0"/>
              <a:t>Response &gt; Application and Database server&gt; web server&gt; Browser</a:t>
            </a:r>
            <a:endParaRPr lang="en-US" dirty="0"/>
          </a:p>
        </p:txBody>
      </p:sp>
    </p:spTree>
    <p:extLst>
      <p:ext uri="{BB962C8B-B14F-4D97-AF65-F5344CB8AC3E}">
        <p14:creationId xmlns:p14="http://schemas.microsoft.com/office/powerpoint/2010/main" val="38696048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3887522"/>
              </p:ext>
            </p:extLst>
          </p:nvPr>
        </p:nvGraphicFramePr>
        <p:xfrm>
          <a:off x="2362200" y="228600"/>
          <a:ext cx="4883148" cy="6324598"/>
        </p:xfrm>
        <a:graphic>
          <a:graphicData uri="http://schemas.openxmlformats.org/drawingml/2006/table">
            <a:tbl>
              <a:tblPr/>
              <a:tblGrid>
                <a:gridCol w="2243171">
                  <a:extLst>
                    <a:ext uri="{9D8B030D-6E8A-4147-A177-3AD203B41FA5}">
                      <a16:colId xmlns:a16="http://schemas.microsoft.com/office/drawing/2014/main" val="20000"/>
                    </a:ext>
                  </a:extLst>
                </a:gridCol>
                <a:gridCol w="2639977">
                  <a:extLst>
                    <a:ext uri="{9D8B030D-6E8A-4147-A177-3AD203B41FA5}">
                      <a16:colId xmlns:a16="http://schemas.microsoft.com/office/drawing/2014/main" val="20001"/>
                    </a:ext>
                  </a:extLst>
                </a:gridCol>
              </a:tblGrid>
              <a:tr h="415648">
                <a:tc>
                  <a:txBody>
                    <a:bodyPr/>
                    <a:lstStyle/>
                    <a:p>
                      <a:pPr algn="l" fontAlgn="t"/>
                      <a:r>
                        <a:rPr lang="en-US" sz="1500" dirty="0">
                          <a:effectLst/>
                        </a:rPr>
                        <a:t>DATA TYPE</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a:effectLst/>
                        </a:rPr>
                        <a:t>Description</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325582">
                <a:tc>
                  <a:txBody>
                    <a:bodyPr/>
                    <a:lstStyle/>
                    <a:p>
                      <a:pPr fontAlgn="t"/>
                      <a:r>
                        <a:rPr lang="en-US" sz="1500" dirty="0">
                          <a:effectLst/>
                        </a:rPr>
                        <a:t>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8,000 characters.( Fixed length non-Unicode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325582">
                <a:tc>
                  <a:txBody>
                    <a:bodyPr/>
                    <a:lstStyle/>
                    <a:p>
                      <a:pPr fontAlgn="t"/>
                      <a:r>
                        <a:rPr lang="en-US" sz="1500">
                          <a:effectLst/>
                        </a:rPr>
                        <a:t>varchar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of 8,000 characters.(Variable-length non-Unicode data).</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628893">
                <a:tc>
                  <a:txBody>
                    <a:bodyPr/>
                    <a:lstStyle/>
                    <a:p>
                      <a:pPr fontAlgn="t"/>
                      <a:r>
                        <a:rPr lang="en-US" sz="1500" dirty="0" err="1">
                          <a:effectLst/>
                        </a:rPr>
                        <a:t>varchar</a:t>
                      </a:r>
                      <a:r>
                        <a:rPr lang="en-US" sz="1500" dirty="0">
                          <a:effectLst/>
                        </a:rPr>
                        <a:t>(max)</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231characters, Variable-length non-Unicode data (SQL Server 2005 only).</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1628893">
                <a:tc>
                  <a:txBody>
                    <a:bodyPr/>
                    <a:lstStyle/>
                    <a:p>
                      <a:pPr fontAlgn="t"/>
                      <a:r>
                        <a:rPr lang="en-US" sz="1500">
                          <a:effectLst/>
                        </a:rPr>
                        <a:t>text</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dirty="0">
                          <a:effectLst/>
                        </a:rPr>
                        <a:t>Variable-length non-Unicode data with a maximum length of 2,147,483,647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671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267075" y="2359660"/>
          <a:ext cx="3835400" cy="2976880"/>
        </p:xfrm>
        <a:graphic>
          <a:graphicData uri="http://schemas.openxmlformats.org/drawingml/2006/table">
            <a:tbl>
              <a:tblPr/>
              <a:tblGrid>
                <a:gridCol w="1151256">
                  <a:extLst>
                    <a:ext uri="{9D8B030D-6E8A-4147-A177-3AD203B41FA5}">
                      <a16:colId xmlns:a16="http://schemas.microsoft.com/office/drawing/2014/main" val="20000"/>
                    </a:ext>
                  </a:extLst>
                </a:gridCol>
                <a:gridCol w="1342072">
                  <a:extLst>
                    <a:ext uri="{9D8B030D-6E8A-4147-A177-3AD203B41FA5}">
                      <a16:colId xmlns:a16="http://schemas.microsoft.com/office/drawing/2014/main" val="20001"/>
                    </a:ext>
                  </a:extLst>
                </a:gridCol>
                <a:gridCol w="1342072">
                  <a:extLst>
                    <a:ext uri="{9D8B030D-6E8A-4147-A177-3AD203B41FA5}">
                      <a16:colId xmlns:a16="http://schemas.microsoft.com/office/drawing/2014/main" val="20002"/>
                    </a:ext>
                  </a:extLst>
                </a:gridCol>
              </a:tblGrid>
              <a:tr h="0">
                <a:tc>
                  <a:txBody>
                    <a:bodyPr/>
                    <a:lstStyle/>
                    <a:p>
                      <a:pPr algn="l" fontAlgn="t"/>
                      <a:r>
                        <a:rPr lang="en-US">
                          <a:effectLst/>
                        </a:rPr>
                        <a:t>DATA TYPE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FROM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TO</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1753</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Dec 31, 9999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smalldatetime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1900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Jun 6, 2079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date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a:effectLst/>
                        </a:rPr>
                        <a:t>Stores a date like June 30, 1991</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3"/>
                  </a:ext>
                </a:extLst>
              </a:tr>
              <a:tr h="0">
                <a:tc>
                  <a:txBody>
                    <a:bodyPr/>
                    <a:lstStyle/>
                    <a:p>
                      <a:pPr fontAlgn="t"/>
                      <a:r>
                        <a:rPr lang="en-US">
                          <a:effectLst/>
                        </a:rPr>
                        <a:t>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dirty="0">
                          <a:effectLst/>
                        </a:rPr>
                        <a:t>Stores a time of day like 12:30 P.M.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1205299" y="691262"/>
            <a:ext cx="7109628" cy="129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121214"/>
                </a:solidFill>
                <a:effectLst/>
                <a:latin typeface="Verdana" panose="020B0604030504040204" pitchFamily="34" charset="0"/>
              </a:rPr>
              <a:t>Date and Time Data Types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Verdana" panose="020B0604030504040204" pitchFamily="34" charset="0"/>
              </a:rPr>
              <a:t>Note</a:t>
            </a:r>
            <a:r>
              <a:rPr kumimoji="0" lang="en-US" sz="2000" b="0" i="0" u="none" strike="noStrike" cap="none" normalizeH="0" baseline="0" dirty="0" smtClean="0">
                <a:ln>
                  <a:noFill/>
                </a:ln>
                <a:solidFill>
                  <a:srgbClr val="000000"/>
                </a:solidFill>
                <a:effectLst/>
                <a:latin typeface="Verdana" panose="020B0604030504040204" pitchFamily="34" charset="0"/>
              </a:rPr>
              <a:t> − Here, </a:t>
            </a:r>
            <a:r>
              <a:rPr kumimoji="0" lang="en-US" sz="2000" b="0" i="0" u="none" strike="noStrike" cap="none" normalizeH="0" baseline="0" dirty="0" err="1" smtClean="0">
                <a:ln>
                  <a:noFill/>
                </a:ln>
                <a:solidFill>
                  <a:srgbClr val="000000"/>
                </a:solidFill>
                <a:effectLst/>
                <a:latin typeface="Verdana" panose="020B0604030504040204" pitchFamily="34" charset="0"/>
              </a:rPr>
              <a:t>datetime</a:t>
            </a:r>
            <a:r>
              <a:rPr kumimoji="0" lang="en-US" sz="2000" b="0" i="0" u="none" strike="noStrike" cap="none" normalizeH="0" baseline="0" dirty="0" smtClean="0">
                <a:ln>
                  <a:noFill/>
                </a:ln>
                <a:solidFill>
                  <a:srgbClr val="000000"/>
                </a:solidFill>
                <a:effectLst/>
                <a:latin typeface="Verdana" panose="020B0604030504040204" pitchFamily="34" charset="0"/>
              </a:rPr>
              <a:t> has 3.33 milliseconds accuracy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 where as </a:t>
            </a:r>
            <a:r>
              <a:rPr kumimoji="0" lang="en-US" sz="2000" b="0" i="0" u="none" strike="noStrike" cap="none" normalizeH="0" baseline="0" dirty="0" err="1" smtClean="0">
                <a:ln>
                  <a:noFill/>
                </a:ln>
                <a:solidFill>
                  <a:srgbClr val="000000"/>
                </a:solidFill>
                <a:effectLst/>
                <a:latin typeface="Verdana" panose="020B0604030504040204" pitchFamily="34" charset="0"/>
              </a:rPr>
              <a:t>smalldatetime</a:t>
            </a:r>
            <a:r>
              <a:rPr kumimoji="0" lang="en-US" sz="2000" b="0" i="0" u="none" strike="noStrike" cap="none" normalizeH="0" baseline="0" dirty="0" smtClean="0">
                <a:ln>
                  <a:noFill/>
                </a:ln>
                <a:solidFill>
                  <a:srgbClr val="000000"/>
                </a:solidFill>
                <a:effectLst/>
                <a:latin typeface="Verdana" panose="020B0604030504040204" pitchFamily="34" charset="0"/>
              </a:rPr>
              <a:t> has 1 minute accuracy</a:t>
            </a:r>
            <a:r>
              <a:rPr kumimoji="0" lang="en-US" sz="1100" b="0" i="0" u="none" strike="noStrike" cap="none" normalizeH="0" baseline="0" dirty="0" smtClean="0">
                <a:ln>
                  <a:noFill/>
                </a:ln>
                <a:solidFill>
                  <a:srgbClr val="000000"/>
                </a:solidFill>
                <a:effectLst/>
                <a:latin typeface="Verdana" panose="020B060403050404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6244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a:t>
            </a:r>
            <a:endParaRPr lang="en-US" dirty="0"/>
          </a:p>
        </p:txBody>
      </p:sp>
      <p:sp>
        <p:nvSpPr>
          <p:cNvPr id="3" name="Content Placeholder 2"/>
          <p:cNvSpPr>
            <a:spLocks noGrp="1"/>
          </p:cNvSpPr>
          <p:nvPr>
            <p:ph idx="1"/>
          </p:nvPr>
        </p:nvSpPr>
        <p:spPr/>
        <p:txBody>
          <a:bodyPr>
            <a:normAutofit/>
          </a:bodyPr>
          <a:lstStyle/>
          <a:p>
            <a:pPr marL="82296" indent="0">
              <a:buNone/>
            </a:pPr>
            <a:r>
              <a:rPr lang="en-US" sz="1600" dirty="0">
                <a:solidFill>
                  <a:srgbClr val="00B050"/>
                </a:solidFill>
              </a:rPr>
              <a:t>CREATE TABLE students </a:t>
            </a:r>
            <a:r>
              <a:rPr lang="en-US" sz="1600" dirty="0" smtClean="0">
                <a:solidFill>
                  <a:srgbClr val="FF0000"/>
                </a:solidFill>
              </a:rPr>
              <a:t>(</a:t>
            </a:r>
          </a:p>
          <a:p>
            <a:pPr marL="82296" indent="0">
              <a:buNone/>
            </a:pPr>
            <a:r>
              <a:rPr lang="en-US" sz="1600" dirty="0" err="1" smtClean="0"/>
              <a:t>student_id</a:t>
            </a:r>
            <a:r>
              <a:rPr lang="en-US" sz="1600" dirty="0" smtClean="0"/>
              <a:t> </a:t>
            </a:r>
            <a:r>
              <a:rPr lang="en-US" sz="1600" dirty="0"/>
              <a:t>VARCHAR2(10) PRIMARY KEY,</a:t>
            </a:r>
          </a:p>
          <a:p>
            <a:pPr marL="82296" indent="0">
              <a:buNone/>
            </a:pPr>
            <a:r>
              <a:rPr lang="en-US" sz="1600" dirty="0" err="1"/>
              <a:t>last_name</a:t>
            </a:r>
            <a:r>
              <a:rPr lang="en-US" sz="1600" dirty="0"/>
              <a:t> VARCHAR2(25) NOT NULL,</a:t>
            </a:r>
          </a:p>
          <a:p>
            <a:pPr marL="82296" indent="0">
              <a:buNone/>
            </a:pPr>
            <a:r>
              <a:rPr lang="en-US" sz="1600" dirty="0" err="1"/>
              <a:t>first_name</a:t>
            </a:r>
            <a:r>
              <a:rPr lang="en-US" sz="1600" dirty="0"/>
              <a:t> VARCHAR2(25) NOT NULL,</a:t>
            </a:r>
          </a:p>
          <a:p>
            <a:pPr marL="82296" indent="0">
              <a:buNone/>
            </a:pPr>
            <a:r>
              <a:rPr lang="en-US" sz="1600" dirty="0"/>
              <a:t>Street VARCHAR2(25),</a:t>
            </a:r>
          </a:p>
          <a:p>
            <a:pPr marL="82296" indent="0">
              <a:buNone/>
            </a:pPr>
            <a:r>
              <a:rPr lang="en-US" sz="1600" dirty="0"/>
              <a:t>city VARCHAR2(25),</a:t>
            </a:r>
          </a:p>
          <a:p>
            <a:pPr marL="82296" indent="0">
              <a:buNone/>
            </a:pPr>
            <a:r>
              <a:rPr lang="en-US" sz="1600" dirty="0"/>
              <a:t>state CHAR(2),</a:t>
            </a:r>
          </a:p>
          <a:p>
            <a:pPr marL="82296" indent="0">
              <a:buNone/>
            </a:pPr>
            <a:r>
              <a:rPr lang="en-US" sz="1600" dirty="0" err="1"/>
              <a:t>zip_code</a:t>
            </a:r>
            <a:r>
              <a:rPr lang="en-US" sz="1600" dirty="0"/>
              <a:t> CHAR(5),</a:t>
            </a:r>
          </a:p>
          <a:p>
            <a:pPr marL="82296" indent="0">
              <a:buNone/>
            </a:pPr>
            <a:r>
              <a:rPr lang="en-US" sz="1600" dirty="0" err="1"/>
              <a:t>expected_salary</a:t>
            </a:r>
            <a:r>
              <a:rPr lang="en-US" sz="1600" dirty="0"/>
              <a:t> NUMBER(6) </a:t>
            </a:r>
            <a:r>
              <a:rPr lang="en-US" sz="1600" dirty="0">
                <a:solidFill>
                  <a:srgbClr val="FF0000"/>
                </a:solidFill>
              </a:rPr>
              <a:t>);</a:t>
            </a:r>
          </a:p>
        </p:txBody>
      </p:sp>
    </p:spTree>
    <p:extLst>
      <p:ext uri="{BB962C8B-B14F-4D97-AF65-F5344CB8AC3E}">
        <p14:creationId xmlns:p14="http://schemas.microsoft.com/office/powerpoint/2010/main" val="20596317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rgbClr val="00B0F0"/>
          </a:solidFill>
        </p:spPr>
        <p:txBody>
          <a:bodyPr>
            <a:normAutofit/>
          </a:bodyPr>
          <a:lstStyle/>
          <a:p>
            <a:r>
              <a:rPr lang="en-US" sz="4400" dirty="0" smtClean="0"/>
              <a:t>THANKS</a:t>
            </a:r>
            <a:endParaRPr lang="en-US" sz="4400" dirty="0"/>
          </a:p>
        </p:txBody>
      </p:sp>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
        <p:nvSpPr>
          <p:cNvPr id="3" name="Content Placeholder 2"/>
          <p:cNvSpPr>
            <a:spLocks noGrp="1"/>
          </p:cNvSpPr>
          <p:nvPr>
            <p:ph idx="1"/>
          </p:nvPr>
        </p:nvSpPr>
        <p:spPr/>
        <p:txBody>
          <a:bodyPr/>
          <a:lstStyle/>
          <a:p>
            <a:endParaRPr lang="en-US"/>
          </a:p>
        </p:txBody>
      </p:sp>
      <p:pic>
        <p:nvPicPr>
          <p:cNvPr id="6" name="Content Placeholder 3" descr="Secret-life-of-a-PI.gif"/>
          <p:cNvPicPr>
            <a:picLocks noChangeAspect="1"/>
          </p:cNvPicPr>
          <p:nvPr/>
        </p:nvPicPr>
        <p:blipFill rotWithShape="1">
          <a:blip r:embed="rId2"/>
          <a:srcRect r="6192" b="10648"/>
          <a:stretch/>
        </p:blipFill>
        <p:spPr>
          <a:xfrm>
            <a:off x="533400" y="1447800"/>
            <a:ext cx="8247888" cy="4941332"/>
          </a:xfrm>
          <a:prstGeom prst="rect">
            <a:avLst/>
          </a:prstGeom>
        </p:spPr>
      </p:pic>
    </p:spTree>
    <p:extLst>
      <p:ext uri="{BB962C8B-B14F-4D97-AF65-F5344CB8AC3E}">
        <p14:creationId xmlns:p14="http://schemas.microsoft.com/office/powerpoint/2010/main" val="40693488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200" y="2438400"/>
            <a:ext cx="1993392" cy="1143000"/>
          </a:xfrm>
        </p:spPr>
        <p:txBody>
          <a:bodyPr/>
          <a:lstStyle/>
          <a:p>
            <a:r>
              <a:rPr lang="en-US" dirty="0" smtClean="0">
                <a:solidFill>
                  <a:srgbClr val="FF0000"/>
                </a:solidFill>
                <a:latin typeface="Arial Black" pitchFamily="34" charset="0"/>
              </a:rPr>
              <a:t>JOIN</a:t>
            </a:r>
            <a:endParaRPr lang="en-US" dirty="0">
              <a:solidFill>
                <a:srgbClr val="FF0000"/>
              </a:solidFill>
              <a:latin typeface="Arial Black" pitchFamily="34" charset="0"/>
            </a:endParaRPr>
          </a:p>
        </p:txBody>
      </p:sp>
    </p:spTree>
    <p:extLst>
      <p:ext uri="{BB962C8B-B14F-4D97-AF65-F5344CB8AC3E}">
        <p14:creationId xmlns:p14="http://schemas.microsoft.com/office/powerpoint/2010/main" val="7245112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97971"/>
            <a:ext cx="8915400" cy="6662058"/>
          </a:xfrm>
          <a:prstGeom prst="rect">
            <a:avLst/>
          </a:prstGeom>
        </p:spPr>
      </p:pic>
    </p:spTree>
    <p:extLst>
      <p:ext uri="{BB962C8B-B14F-4D97-AF65-F5344CB8AC3E}">
        <p14:creationId xmlns:p14="http://schemas.microsoft.com/office/powerpoint/2010/main" val="2411844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lvl="0"/>
            <a:r>
              <a:rPr lang="en-US" dirty="0"/>
              <a:t>Table must be related </a:t>
            </a:r>
            <a:r>
              <a:rPr lang="en-US" dirty="0">
                <a:solidFill>
                  <a:srgbClr val="FF0000"/>
                </a:solidFill>
              </a:rPr>
              <a:t>data-Cant join if not related</a:t>
            </a:r>
          </a:p>
          <a:p>
            <a:r>
              <a:rPr lang="en-US" dirty="0"/>
              <a:t>How to know the two tables are related?-</a:t>
            </a:r>
            <a:r>
              <a:rPr lang="en-US" dirty="0">
                <a:solidFill>
                  <a:srgbClr val="FF0000"/>
                </a:solidFill>
              </a:rPr>
              <a:t>By common column.</a:t>
            </a:r>
          </a:p>
          <a:p>
            <a:endParaRPr lang="en-US" dirty="0"/>
          </a:p>
        </p:txBody>
      </p:sp>
    </p:spTree>
    <p:extLst>
      <p:ext uri="{BB962C8B-B14F-4D97-AF65-F5344CB8AC3E}">
        <p14:creationId xmlns:p14="http://schemas.microsoft.com/office/powerpoint/2010/main" val="2442179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5942"/>
            <a:ext cx="8915400" cy="6662058"/>
          </a:xfrm>
          <a:prstGeom prst="rect">
            <a:avLst/>
          </a:prstGeom>
        </p:spPr>
      </p:pic>
      <p:sp>
        <p:nvSpPr>
          <p:cNvPr id="2" name="TextBox 1"/>
          <p:cNvSpPr txBox="1"/>
          <p:nvPr/>
        </p:nvSpPr>
        <p:spPr>
          <a:xfrm>
            <a:off x="6934200" y="1905000"/>
            <a:ext cx="1600200" cy="2590800"/>
          </a:xfrm>
          <a:prstGeom prst="rect">
            <a:avLst/>
          </a:prstGeom>
          <a:noFill/>
          <a:ln w="38100">
            <a:solidFill>
              <a:srgbClr val="00B0F0"/>
            </a:solidFill>
          </a:ln>
        </p:spPr>
        <p:txBody>
          <a:bodyPr wrap="square" rtlCol="0">
            <a:spAutoFit/>
          </a:bodyPr>
          <a:lstStyle/>
          <a:p>
            <a:endParaRPr lang="en-US" dirty="0"/>
          </a:p>
        </p:txBody>
      </p:sp>
      <p:sp>
        <p:nvSpPr>
          <p:cNvPr id="4" name="TextBox 3"/>
          <p:cNvSpPr txBox="1"/>
          <p:nvPr/>
        </p:nvSpPr>
        <p:spPr>
          <a:xfrm>
            <a:off x="1752600" y="5105400"/>
            <a:ext cx="1981200" cy="1752600"/>
          </a:xfrm>
          <a:prstGeom prst="rect">
            <a:avLst/>
          </a:prstGeom>
          <a:noFill/>
          <a:ln w="38100">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40273198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8" name="TextBox 7"/>
          <p:cNvSpPr txBox="1"/>
          <p:nvPr/>
        </p:nvSpPr>
        <p:spPr>
          <a:xfrm>
            <a:off x="1371600" y="2286000"/>
            <a:ext cx="1097280"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Inner</a:t>
            </a:r>
            <a:endParaRPr lang="en-US" sz="2400" dirty="0"/>
          </a:p>
        </p:txBody>
      </p:sp>
      <p:sp>
        <p:nvSpPr>
          <p:cNvPr id="9" name="TextBox 8"/>
          <p:cNvSpPr txBox="1"/>
          <p:nvPr/>
        </p:nvSpPr>
        <p:spPr>
          <a:xfrm>
            <a:off x="3276600" y="22860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10" name="TextBox 9"/>
          <p:cNvSpPr txBox="1"/>
          <p:nvPr/>
        </p:nvSpPr>
        <p:spPr>
          <a:xfrm>
            <a:off x="5638800" y="22860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Full</a:t>
            </a:r>
            <a:endParaRPr lang="en-US" sz="2400" dirty="0"/>
          </a:p>
        </p:txBody>
      </p:sp>
      <p:sp>
        <p:nvSpPr>
          <p:cNvPr id="11" name="TextBox 10"/>
          <p:cNvSpPr txBox="1"/>
          <p:nvPr/>
        </p:nvSpPr>
        <p:spPr>
          <a:xfrm>
            <a:off x="7467600" y="23622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Self</a:t>
            </a:r>
            <a:endParaRPr lang="en-US" sz="2400" dirty="0"/>
          </a:p>
        </p:txBody>
      </p:sp>
      <p:sp>
        <p:nvSpPr>
          <p:cNvPr id="12" name="TextBox 11"/>
          <p:cNvSpPr txBox="1"/>
          <p:nvPr/>
        </p:nvSpPr>
        <p:spPr>
          <a:xfrm>
            <a:off x="4038600" y="4796135"/>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13" name="TextBox 12"/>
          <p:cNvSpPr txBox="1"/>
          <p:nvPr/>
        </p:nvSpPr>
        <p:spPr>
          <a:xfrm>
            <a:off x="1524000" y="4872335"/>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sp>
        <p:nvSpPr>
          <p:cNvPr id="14" name="TextBox 13"/>
          <p:cNvSpPr txBox="1"/>
          <p:nvPr/>
        </p:nvSpPr>
        <p:spPr>
          <a:xfrm>
            <a:off x="4724400" y="5715000"/>
            <a:ext cx="4089861" cy="461665"/>
          </a:xfrm>
          <a:prstGeom prst="rect">
            <a:avLst/>
          </a:prstGeom>
          <a:solidFill>
            <a:schemeClr val="accent5">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Cross-join/ Cartesian Product</a:t>
            </a:r>
            <a:endParaRPr lang="en-US" sz="2400" dirty="0"/>
          </a:p>
        </p:txBody>
      </p:sp>
      <p:cxnSp>
        <p:nvCxnSpPr>
          <p:cNvPr id="16" name="Straight Connector 15"/>
          <p:cNvCxnSpPr/>
          <p:nvPr/>
        </p:nvCxnSpPr>
        <p:spPr>
          <a:xfrm>
            <a:off x="1905000" y="1676400"/>
            <a:ext cx="5867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a:off x="1676400" y="4415135"/>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endCxn id="8" idx="0"/>
          </p:cNvCxnSpPr>
          <p:nvPr/>
        </p:nvCxnSpPr>
        <p:spPr>
          <a:xfrm>
            <a:off x="19050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7724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a:off x="59436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8862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5257800" y="4415135"/>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1712408" y="4415135"/>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4876800" y="990600"/>
            <a:ext cx="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H="1">
            <a:off x="1676400" y="990600"/>
            <a:ext cx="2438400" cy="342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715000" y="990600"/>
            <a:ext cx="3048000" cy="4724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p:cNvSpPr txBox="1"/>
          <p:nvPr/>
        </p:nvSpPr>
        <p:spPr>
          <a:xfrm>
            <a:off x="5029200" y="32766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sp>
        <p:nvSpPr>
          <p:cNvPr id="38" name="TextBox 37"/>
          <p:cNvSpPr txBox="1"/>
          <p:nvPr/>
        </p:nvSpPr>
        <p:spPr>
          <a:xfrm>
            <a:off x="2514600" y="32766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RIGHT OUTER</a:t>
            </a:r>
            <a:endParaRPr lang="en-US" sz="2400" dirty="0"/>
          </a:p>
        </p:txBody>
      </p:sp>
      <p:cxnSp>
        <p:nvCxnSpPr>
          <p:cNvPr id="40" name="Straight Arrow Connector 39"/>
          <p:cNvCxnSpPr/>
          <p:nvPr/>
        </p:nvCxnSpPr>
        <p:spPr>
          <a:xfrm flipH="1">
            <a:off x="3276600" y="27432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a:xfrm>
            <a:off x="4648200" y="27432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892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37" grpId="0" animBg="1"/>
      <p:bldP spid="3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990600" y="1447800"/>
          <a:ext cx="7943850" cy="2438400"/>
        </p:xfrm>
        <a:graphic>
          <a:graphicData uri="http://schemas.openxmlformats.org/drawingml/2006/table">
            <a:tbl>
              <a:tblPr firstRow="1" bandRow="1">
                <a:tableStyleId>{5C22544A-7EE6-4342-B048-85BDC9FD1C3A}</a:tableStyleId>
              </a:tblPr>
              <a:tblGrid>
                <a:gridCol w="158877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88770">
                  <a:extLst>
                    <a:ext uri="{9D8B030D-6E8A-4147-A177-3AD203B41FA5}">
                      <a16:colId xmlns:a16="http://schemas.microsoft.com/office/drawing/2014/main" val="20002"/>
                    </a:ext>
                  </a:extLst>
                </a:gridCol>
                <a:gridCol w="1588770">
                  <a:extLst>
                    <a:ext uri="{9D8B030D-6E8A-4147-A177-3AD203B41FA5}">
                      <a16:colId xmlns:a16="http://schemas.microsoft.com/office/drawing/2014/main" val="20003"/>
                    </a:ext>
                  </a:extLst>
                </a:gridCol>
                <a:gridCol w="1588770">
                  <a:extLst>
                    <a:ext uri="{9D8B030D-6E8A-4147-A177-3AD203B41FA5}">
                      <a16:colId xmlns:a16="http://schemas.microsoft.com/office/drawing/2014/main" val="20004"/>
                    </a:ext>
                  </a:extLst>
                </a:gridCol>
              </a:tblGrid>
              <a:tr h="703570">
                <a:tc>
                  <a:txBody>
                    <a:bodyPr/>
                    <a:lstStyle/>
                    <a:p>
                      <a:r>
                        <a:rPr lang="en-US" dirty="0" smtClean="0"/>
                        <a:t>INNER</a:t>
                      </a:r>
                      <a:endParaRPr lang="en-US" dirty="0"/>
                    </a:p>
                  </a:txBody>
                  <a:tcPr/>
                </a:tc>
                <a:tc>
                  <a:txBody>
                    <a:bodyPr/>
                    <a:lstStyle/>
                    <a:p>
                      <a:r>
                        <a:rPr lang="en-US" dirty="0" smtClean="0"/>
                        <a:t>RT OUTER</a:t>
                      </a:r>
                      <a:endParaRPr lang="en-US" dirty="0"/>
                    </a:p>
                  </a:txBody>
                  <a:tcPr/>
                </a:tc>
                <a:tc>
                  <a:txBody>
                    <a:bodyPr/>
                    <a:lstStyle/>
                    <a:p>
                      <a:r>
                        <a:rPr lang="en-US" dirty="0" smtClean="0"/>
                        <a:t>LF OUTER</a:t>
                      </a:r>
                      <a:endParaRPr lang="en-US" dirty="0"/>
                    </a:p>
                  </a:txBody>
                  <a:tcPr/>
                </a:tc>
                <a:tc>
                  <a:txBody>
                    <a:bodyPr/>
                    <a:lstStyle/>
                    <a:p>
                      <a:r>
                        <a:rPr lang="en-US" dirty="0" smtClean="0"/>
                        <a:t>FULL</a:t>
                      </a:r>
                      <a:endParaRPr lang="en-US" dirty="0"/>
                    </a:p>
                  </a:txBody>
                  <a:tcPr/>
                </a:tc>
                <a:tc>
                  <a:txBody>
                    <a:bodyPr/>
                    <a:lstStyle/>
                    <a:p>
                      <a:r>
                        <a:rPr lang="en-US" dirty="0" smtClean="0"/>
                        <a:t>SELF</a:t>
                      </a:r>
                      <a:endParaRPr lang="en-US" dirty="0"/>
                    </a:p>
                  </a:txBody>
                  <a:tcPr/>
                </a:tc>
                <a:extLst>
                  <a:ext uri="{0D108BD9-81ED-4DB2-BD59-A6C34878D82A}">
                    <a16:rowId xmlns:a16="http://schemas.microsoft.com/office/drawing/2014/main" val="10000"/>
                  </a:ext>
                </a:extLst>
              </a:tr>
              <a:tr h="1734830">
                <a:tc>
                  <a:txBody>
                    <a:bodyPr/>
                    <a:lstStyle/>
                    <a:p>
                      <a:r>
                        <a:rPr lang="en-US" dirty="0" smtClean="0"/>
                        <a:t>Return matching data or row</a:t>
                      </a:r>
                      <a:endParaRPr lang="en-US" dirty="0"/>
                    </a:p>
                  </a:txBody>
                  <a:tcPr/>
                </a:tc>
                <a:tc>
                  <a:txBody>
                    <a:bodyPr/>
                    <a:lstStyle/>
                    <a:p>
                      <a:r>
                        <a:rPr lang="en-US" dirty="0" err="1" smtClean="0"/>
                        <a:t>Rt</a:t>
                      </a:r>
                      <a:r>
                        <a:rPr lang="en-US" dirty="0" smtClean="0"/>
                        <a:t> –ALL</a:t>
                      </a:r>
                    </a:p>
                    <a:p>
                      <a:r>
                        <a:rPr lang="en-US" dirty="0" smtClean="0"/>
                        <a:t>LT- Matching</a:t>
                      </a:r>
                      <a:endParaRPr lang="en-US" dirty="0"/>
                    </a:p>
                  </a:txBody>
                  <a:tcPr/>
                </a:tc>
                <a:tc>
                  <a:txBody>
                    <a:bodyPr/>
                    <a:lstStyle/>
                    <a:p>
                      <a:r>
                        <a:rPr lang="en-US" dirty="0" smtClean="0"/>
                        <a:t>LT-ALL</a:t>
                      </a:r>
                    </a:p>
                    <a:p>
                      <a:r>
                        <a:rPr lang="en-US" dirty="0" smtClean="0"/>
                        <a:t>RT-Matching</a:t>
                      </a:r>
                      <a:endParaRPr lang="en-US" dirty="0"/>
                    </a:p>
                  </a:txBody>
                  <a:tcPr/>
                </a:tc>
                <a:tc>
                  <a:txBody>
                    <a:bodyPr/>
                    <a:lstStyle/>
                    <a:p>
                      <a:r>
                        <a:rPr lang="en-US" dirty="0" smtClean="0"/>
                        <a:t>ALL matching and </a:t>
                      </a:r>
                      <a:r>
                        <a:rPr lang="en-US" dirty="0" err="1" smtClean="0"/>
                        <a:t>Unmatching</a:t>
                      </a:r>
                      <a:endParaRPr lang="en-US" dirty="0"/>
                    </a:p>
                  </a:txBody>
                  <a:tcPr/>
                </a:tc>
                <a:tc>
                  <a:txBody>
                    <a:bodyPr/>
                    <a:lstStyle/>
                    <a:p>
                      <a:r>
                        <a:rPr lang="en-US" dirty="0" smtClean="0"/>
                        <a:t>Join table it self</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899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87398"/>
            <a:ext cx="7016748" cy="6018218"/>
          </a:xfrm>
        </p:spPr>
      </p:pic>
    </p:spTree>
    <p:extLst>
      <p:ext uri="{BB962C8B-B14F-4D97-AF65-F5344CB8AC3E}">
        <p14:creationId xmlns:p14="http://schemas.microsoft.com/office/powerpoint/2010/main" val="2374482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533400"/>
            <a:ext cx="2057400" cy="1905000"/>
          </a:xfrm>
          <a:prstGeom prst="ellipse">
            <a:avLst/>
          </a:prstGeom>
          <a:solidFill>
            <a:schemeClr val="bg1"/>
          </a:solidFill>
          <a:ln w="5715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a:t>
            </a:r>
            <a:endParaRPr lang="en-US" dirty="0">
              <a:ln w="0"/>
              <a:solidFill>
                <a:schemeClr val="tx1"/>
              </a:solidFill>
              <a:effectLst>
                <a:outerShdw blurRad="38100" dist="19050" dir="2700000" algn="tl" rotWithShape="0">
                  <a:schemeClr val="dk1">
                    <a:alpha val="40000"/>
                  </a:schemeClr>
                </a:outerShdw>
              </a:effectLst>
            </a:endParaRPr>
          </a:p>
        </p:txBody>
      </p:sp>
      <p:sp>
        <p:nvSpPr>
          <p:cNvPr id="4" name="Oval 3"/>
          <p:cNvSpPr/>
          <p:nvPr/>
        </p:nvSpPr>
        <p:spPr>
          <a:xfrm>
            <a:off x="5562600" y="533400"/>
            <a:ext cx="1905000" cy="18288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a:t>
            </a:r>
            <a:endParaRPr lang="en-US" dirty="0"/>
          </a:p>
        </p:txBody>
      </p:sp>
      <p:sp>
        <p:nvSpPr>
          <p:cNvPr id="5" name="AutoShape 2" descr="Image result for inner j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971800"/>
            <a:ext cx="4143934" cy="2757488"/>
          </a:xfrm>
          <a:prstGeom prst="rect">
            <a:avLst/>
          </a:prstGeom>
        </p:spPr>
      </p:pic>
      <p:cxnSp>
        <p:nvCxnSpPr>
          <p:cNvPr id="10" name="Straight Arrow Connector 9"/>
          <p:cNvCxnSpPr/>
          <p:nvPr/>
        </p:nvCxnSpPr>
        <p:spPr>
          <a:xfrm>
            <a:off x="4495800" y="3505200"/>
            <a:ext cx="152400" cy="1066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11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INNER JOIN</a:t>
            </a:r>
            <a:br>
              <a:rPr lang="en-US" dirty="0">
                <a:effectLst/>
              </a:rPr>
            </a:br>
            <a:endParaRPr lang="en-US" dirty="0"/>
          </a:p>
        </p:txBody>
      </p:sp>
      <p:sp>
        <p:nvSpPr>
          <p:cNvPr id="3" name="Content Placeholder 2"/>
          <p:cNvSpPr>
            <a:spLocks noGrp="1"/>
          </p:cNvSpPr>
          <p:nvPr>
            <p:ph idx="1"/>
          </p:nvPr>
        </p:nvSpPr>
        <p:spPr/>
        <p:txBody>
          <a:bodyPr/>
          <a:lstStyle/>
          <a:p>
            <a:r>
              <a:rPr lang="en-US" dirty="0" smtClean="0"/>
              <a:t>Only </a:t>
            </a:r>
            <a:r>
              <a:rPr lang="en-US" dirty="0"/>
              <a:t>records that have matching values in both </a:t>
            </a:r>
            <a:r>
              <a:rPr lang="en-US" dirty="0" smtClean="0"/>
              <a:t>tables</a:t>
            </a:r>
          </a:p>
          <a:p>
            <a:r>
              <a:rPr lang="en-US" sz="2400" dirty="0">
                <a:solidFill>
                  <a:srgbClr val="FF0000"/>
                </a:solidFill>
              </a:rPr>
              <a:t>SELECT </a:t>
            </a:r>
            <a:r>
              <a:rPr lang="en-US" sz="2400" i="1" dirty="0" err="1">
                <a:solidFill>
                  <a:srgbClr val="FF0000"/>
                </a:solidFill>
              </a:rPr>
              <a:t>column_name</a:t>
            </a:r>
            <a:r>
              <a:rPr lang="en-US" sz="2400" i="1" dirty="0">
                <a:solidFill>
                  <a:srgbClr val="FF0000"/>
                </a:solidFill>
              </a:rPr>
              <a:t>(s)</a:t>
            </a:r>
            <a:r>
              <a:rPr lang="en-US" sz="2400" dirty="0">
                <a:solidFill>
                  <a:srgbClr val="FF0000"/>
                </a:solidFill>
              </a:rPr>
              <a:t/>
            </a:r>
            <a:br>
              <a:rPr lang="en-US" sz="2400" dirty="0">
                <a:solidFill>
                  <a:srgbClr val="FF0000"/>
                </a:solidFill>
              </a:rPr>
            </a:b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INNER JOIN</a:t>
            </a:r>
            <a:r>
              <a:rPr lang="en-US" sz="2400" dirty="0">
                <a:solidFill>
                  <a:srgbClr val="FF0000"/>
                </a:solidFill>
              </a:rPr>
              <a:t> </a:t>
            </a:r>
            <a:endParaRPr lang="en-US" sz="2400" dirty="0" smtClean="0">
              <a:solidFill>
                <a:srgbClr val="FF0000"/>
              </a:solidFill>
            </a:endParaRPr>
          </a:p>
          <a:p>
            <a:r>
              <a:rPr lang="en-US" sz="2400" i="1" dirty="0" smtClean="0">
                <a:solidFill>
                  <a:srgbClr val="FF0000"/>
                </a:solidFill>
              </a:rPr>
              <a:t>table2</a:t>
            </a:r>
            <a:r>
              <a:rPr lang="en-US" sz="2400" i="1" dirty="0">
                <a:solidFill>
                  <a:srgbClr val="FF0000"/>
                </a:solidFill>
              </a:rPr>
              <a:t> </a:t>
            </a:r>
            <a:endParaRPr lang="en-US" sz="2400" i="1" dirty="0" smtClean="0">
              <a:solidFill>
                <a:srgbClr val="FF0000"/>
              </a:solidFill>
            </a:endParaRPr>
          </a:p>
          <a:p>
            <a:r>
              <a:rPr lang="en-US" sz="2400" dirty="0" smtClean="0">
                <a:solidFill>
                  <a:srgbClr val="FF0000"/>
                </a:solidFill>
              </a:rPr>
              <a:t>ON</a:t>
            </a:r>
            <a:r>
              <a:rPr lang="en-US" sz="2400" dirty="0">
                <a:solidFill>
                  <a:srgbClr val="FF0000"/>
                </a:solidFill>
              </a:rPr>
              <a:t> </a:t>
            </a:r>
            <a:r>
              <a:rPr lang="en-US" sz="2400" i="1" dirty="0">
                <a:solidFill>
                  <a:srgbClr val="FF0000"/>
                </a:solidFill>
              </a:rPr>
              <a:t>table1.column_name </a:t>
            </a:r>
            <a:r>
              <a:rPr lang="en-US" sz="2400" dirty="0">
                <a:solidFill>
                  <a:srgbClr val="FF0000"/>
                </a:solidFill>
              </a:rPr>
              <a:t>=</a:t>
            </a:r>
            <a:r>
              <a:rPr lang="en-US" sz="2400" i="1" dirty="0">
                <a:solidFill>
                  <a:srgbClr val="FF0000"/>
                </a:solidFill>
              </a:rPr>
              <a:t> table2.column_name</a:t>
            </a:r>
            <a:r>
              <a:rPr lang="en-US" sz="2400" dirty="0">
                <a:solidFill>
                  <a:srgbClr val="FF0000"/>
                </a:solidFill>
              </a:rPr>
              <a:t>;</a:t>
            </a:r>
          </a:p>
        </p:txBody>
      </p:sp>
      <p:pic>
        <p:nvPicPr>
          <p:cNvPr id="4" name="Picture 3"/>
          <p:cNvPicPr>
            <a:picLocks noChangeAspect="1"/>
          </p:cNvPicPr>
          <p:nvPr/>
        </p:nvPicPr>
        <p:blipFill>
          <a:blip r:embed="rId2"/>
          <a:stretch>
            <a:fillRect/>
          </a:stretch>
        </p:blipFill>
        <p:spPr>
          <a:xfrm>
            <a:off x="2514600" y="4648200"/>
            <a:ext cx="3886200" cy="2053235"/>
          </a:xfrm>
          <a:prstGeom prst="rect">
            <a:avLst/>
          </a:prstGeom>
        </p:spPr>
      </p:pic>
    </p:spTree>
    <p:extLst>
      <p:ext uri="{BB962C8B-B14F-4D97-AF65-F5344CB8AC3E}">
        <p14:creationId xmlns:p14="http://schemas.microsoft.com/office/powerpoint/2010/main" val="20355455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Matching vs Un-matching</a:t>
            </a:r>
            <a:endParaRPr lang="en-US" dirty="0">
              <a:solidFill>
                <a:srgbClr val="00B050"/>
              </a:solidFill>
            </a:endParaRPr>
          </a:p>
        </p:txBody>
      </p:sp>
      <p:sp>
        <p:nvSpPr>
          <p:cNvPr id="3" name="Content Placeholder 2"/>
          <p:cNvSpPr>
            <a:spLocks noGrp="1"/>
          </p:cNvSpPr>
          <p:nvPr>
            <p:ph idx="1"/>
          </p:nvPr>
        </p:nvSpPr>
        <p:spPr/>
        <p:txBody>
          <a:bodyPr/>
          <a:lstStyle/>
          <a:p>
            <a:r>
              <a:rPr lang="en-US" dirty="0" smtClean="0"/>
              <a:t>Matching by inner join</a:t>
            </a:r>
          </a:p>
          <a:p>
            <a:r>
              <a:rPr lang="en-US" dirty="0" smtClean="0"/>
              <a:t>If </a:t>
            </a:r>
            <a:r>
              <a:rPr lang="en-US" dirty="0"/>
              <a:t>not matching &gt;&gt;&gt; will not retrieve data</a:t>
            </a:r>
          </a:p>
          <a:p>
            <a:r>
              <a:rPr lang="en-US" dirty="0"/>
              <a:t>How to retrieve </a:t>
            </a:r>
            <a:r>
              <a:rPr lang="en-US" dirty="0" smtClean="0"/>
              <a:t>missing/</a:t>
            </a:r>
            <a:r>
              <a:rPr lang="en-US" dirty="0" err="1" smtClean="0"/>
              <a:t>unmatching</a:t>
            </a:r>
            <a:r>
              <a:rPr lang="en-US" dirty="0" smtClean="0"/>
              <a:t>  </a:t>
            </a:r>
            <a:r>
              <a:rPr lang="en-US" dirty="0"/>
              <a:t>data??-  need outer </a:t>
            </a:r>
            <a:r>
              <a:rPr lang="en-US" dirty="0" smtClean="0"/>
              <a:t>join</a:t>
            </a:r>
          </a:p>
          <a:p>
            <a:endParaRPr lang="en-US" dirty="0"/>
          </a:p>
          <a:p>
            <a:r>
              <a:rPr lang="en-US" dirty="0">
                <a:solidFill>
                  <a:srgbClr val="FF0000"/>
                </a:solidFill>
              </a:rPr>
              <a:t>OUTER JOIN</a:t>
            </a:r>
            <a:r>
              <a:rPr lang="en-US" dirty="0"/>
              <a:t>: retrieve matching and </a:t>
            </a:r>
            <a:r>
              <a:rPr lang="en-US" dirty="0" smtClean="0"/>
              <a:t>un-matching </a:t>
            </a:r>
            <a:r>
              <a:rPr lang="en-US" dirty="0">
                <a:solidFill>
                  <a:srgbClr val="00B050"/>
                </a:solidFill>
              </a:rPr>
              <a:t>rows</a:t>
            </a:r>
            <a:r>
              <a:rPr lang="en-US" dirty="0"/>
              <a:t> from </a:t>
            </a:r>
            <a:r>
              <a:rPr lang="en-US" dirty="0">
                <a:solidFill>
                  <a:srgbClr val="00B050"/>
                </a:solidFill>
              </a:rPr>
              <a:t>two or multiple tables</a:t>
            </a:r>
          </a:p>
          <a:p>
            <a:endParaRPr lang="en-US" dirty="0"/>
          </a:p>
        </p:txBody>
      </p:sp>
    </p:spTree>
    <p:extLst>
      <p:ext uri="{BB962C8B-B14F-4D97-AF65-F5344CB8AC3E}">
        <p14:creationId xmlns:p14="http://schemas.microsoft.com/office/powerpoint/2010/main" val="13079785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371600" y="2057400"/>
          <a:ext cx="7499350" cy="1752600"/>
        </p:xfrm>
        <a:graphic>
          <a:graphicData uri="http://schemas.openxmlformats.org/drawingml/2006/table">
            <a:tbl>
              <a:tblPr firstRow="1" bandRow="1">
                <a:tableStyleId>{5C22544A-7EE6-4342-B048-85BDC9FD1C3A}</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584200">
                <a:tc>
                  <a:txBody>
                    <a:bodyPr/>
                    <a:lstStyle/>
                    <a:p>
                      <a:r>
                        <a:rPr lang="en-US" dirty="0" smtClean="0"/>
                        <a:t>LEFT OUTER join</a:t>
                      </a:r>
                      <a:endParaRPr lang="en-US" dirty="0"/>
                    </a:p>
                  </a:txBody>
                  <a:tcPr/>
                </a:tc>
                <a:tc>
                  <a:txBody>
                    <a:bodyPr/>
                    <a:lstStyle/>
                    <a:p>
                      <a:r>
                        <a:rPr lang="en-US" dirty="0" smtClean="0"/>
                        <a:t>RIGHT OUTER join</a:t>
                      </a:r>
                      <a:endParaRPr lang="en-US" dirty="0"/>
                    </a:p>
                  </a:txBody>
                  <a:tcPr/>
                </a:tc>
                <a:extLst>
                  <a:ext uri="{0D108BD9-81ED-4DB2-BD59-A6C34878D82A}">
                    <a16:rowId xmlns:a16="http://schemas.microsoft.com/office/drawing/2014/main" val="10000"/>
                  </a:ext>
                </a:extLst>
              </a:tr>
              <a:tr h="584200">
                <a:tc>
                  <a:txBody>
                    <a:bodyPr/>
                    <a:lstStyle/>
                    <a:p>
                      <a:r>
                        <a:rPr lang="en-US" dirty="0" smtClean="0"/>
                        <a:t>All data from </a:t>
                      </a:r>
                      <a:r>
                        <a:rPr lang="en-US" dirty="0" smtClean="0">
                          <a:solidFill>
                            <a:srgbClr val="FF0000"/>
                          </a:solidFill>
                        </a:rPr>
                        <a:t>left </a:t>
                      </a:r>
                      <a:endParaRPr lang="en-US" dirty="0">
                        <a:solidFill>
                          <a:srgbClr val="FF0000"/>
                        </a:solidFill>
                      </a:endParaRPr>
                    </a:p>
                  </a:txBody>
                  <a:tcPr/>
                </a:tc>
                <a:tc>
                  <a:txBody>
                    <a:bodyPr/>
                    <a:lstStyle/>
                    <a:p>
                      <a:r>
                        <a:rPr lang="en-US" dirty="0" smtClean="0"/>
                        <a:t>All data from </a:t>
                      </a:r>
                      <a:r>
                        <a:rPr lang="en-US" dirty="0" smtClean="0">
                          <a:solidFill>
                            <a:srgbClr val="FF0000"/>
                          </a:solidFill>
                        </a:rPr>
                        <a:t>Right </a:t>
                      </a:r>
                      <a:endParaRPr lang="en-US" dirty="0">
                        <a:solidFill>
                          <a:srgbClr val="FF0000"/>
                        </a:solidFill>
                      </a:endParaRPr>
                    </a:p>
                  </a:txBody>
                  <a:tcPr/>
                </a:tc>
                <a:extLst>
                  <a:ext uri="{0D108BD9-81ED-4DB2-BD59-A6C34878D82A}">
                    <a16:rowId xmlns:a16="http://schemas.microsoft.com/office/drawing/2014/main" val="10001"/>
                  </a:ext>
                </a:extLst>
              </a:tr>
              <a:tr h="584200">
                <a:tc>
                  <a:txBody>
                    <a:bodyPr/>
                    <a:lstStyle/>
                    <a:p>
                      <a:r>
                        <a:rPr lang="en-US" dirty="0" smtClean="0"/>
                        <a:t>Only matching from </a:t>
                      </a:r>
                      <a:r>
                        <a:rPr lang="en-US" dirty="0" smtClean="0">
                          <a:solidFill>
                            <a:srgbClr val="FF0000"/>
                          </a:solidFill>
                        </a:rPr>
                        <a:t>Right</a:t>
                      </a:r>
                      <a:endParaRPr lang="en-US" dirty="0">
                        <a:solidFill>
                          <a:srgbClr val="FF0000"/>
                        </a:solidFill>
                      </a:endParaRPr>
                    </a:p>
                  </a:txBody>
                  <a:tcPr/>
                </a:tc>
                <a:tc>
                  <a:txBody>
                    <a:bodyPr/>
                    <a:lstStyle/>
                    <a:p>
                      <a:r>
                        <a:rPr lang="en-US" dirty="0" smtClean="0"/>
                        <a:t>Only matching from </a:t>
                      </a:r>
                      <a:r>
                        <a:rPr lang="en-US" dirty="0" smtClean="0">
                          <a:solidFill>
                            <a:srgbClr val="FF0000"/>
                          </a:solidFill>
                        </a:rPr>
                        <a:t>Left</a:t>
                      </a:r>
                      <a:endParaRPr lang="en-US" dirty="0">
                        <a:solidFill>
                          <a:srgbClr val="FF0000"/>
                        </a:solidFill>
                      </a:endParaRPr>
                    </a:p>
                  </a:txBody>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990600" y="3962400"/>
            <a:ext cx="3800475" cy="2533650"/>
          </a:xfrm>
          <a:prstGeom prst="rect">
            <a:avLst/>
          </a:prstGeom>
        </p:spPr>
      </p:pic>
      <p:pic>
        <p:nvPicPr>
          <p:cNvPr id="5" name="Picture 4"/>
          <p:cNvPicPr>
            <a:picLocks noChangeAspect="1"/>
          </p:cNvPicPr>
          <p:nvPr/>
        </p:nvPicPr>
        <p:blipFill>
          <a:blip r:embed="rId3"/>
          <a:stretch>
            <a:fillRect/>
          </a:stretch>
        </p:blipFill>
        <p:spPr>
          <a:xfrm>
            <a:off x="4343400" y="3886200"/>
            <a:ext cx="4676775" cy="2400300"/>
          </a:xfrm>
          <a:prstGeom prst="rect">
            <a:avLst/>
          </a:prstGeom>
        </p:spPr>
      </p:pic>
      <p:sp>
        <p:nvSpPr>
          <p:cNvPr id="7" name="TextBox 6"/>
          <p:cNvSpPr txBox="1"/>
          <p:nvPr/>
        </p:nvSpPr>
        <p:spPr>
          <a:xfrm>
            <a:off x="3352800" y="762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8" name="TextBox 7"/>
          <p:cNvSpPr txBox="1"/>
          <p:nvPr/>
        </p:nvSpPr>
        <p:spPr>
          <a:xfrm>
            <a:off x="5105400" y="10668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err="1" smtClean="0"/>
              <a:t>Rt</a:t>
            </a:r>
            <a:r>
              <a:rPr lang="en-US" sz="2400" dirty="0" smtClean="0"/>
              <a:t> OUTER</a:t>
            </a:r>
            <a:endParaRPr lang="en-US" sz="2400" dirty="0"/>
          </a:p>
        </p:txBody>
      </p:sp>
      <p:sp>
        <p:nvSpPr>
          <p:cNvPr id="9" name="TextBox 8"/>
          <p:cNvSpPr txBox="1"/>
          <p:nvPr/>
        </p:nvSpPr>
        <p:spPr>
          <a:xfrm>
            <a:off x="2590800" y="10668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cxnSp>
        <p:nvCxnSpPr>
          <p:cNvPr id="10" name="Straight Arrow Connector 9"/>
          <p:cNvCxnSpPr/>
          <p:nvPr/>
        </p:nvCxnSpPr>
        <p:spPr>
          <a:xfrm flipH="1">
            <a:off x="3352800" y="5334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a:off x="4724400" y="5334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8384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solidFill>
                  <a:srgbClr val="FF0000"/>
                </a:solidFill>
              </a:rPr>
              <a:t>SELECT </a:t>
            </a:r>
            <a:r>
              <a:rPr lang="en-US" sz="2800" i="1" dirty="0" err="1" smtClean="0">
                <a:solidFill>
                  <a:srgbClr val="FF0000"/>
                </a:solidFill>
              </a:rPr>
              <a:t>column_name</a:t>
            </a:r>
            <a:r>
              <a:rPr lang="en-US" sz="2800" i="1" dirty="0" smtClean="0">
                <a:solidFill>
                  <a:srgbClr val="FF0000"/>
                </a:solidFill>
              </a:rPr>
              <a:t>(s)</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FROM </a:t>
            </a:r>
            <a:r>
              <a:rPr lang="en-US" sz="2800" i="1" dirty="0" smtClean="0">
                <a:solidFill>
                  <a:srgbClr val="FF0000"/>
                </a:solidFill>
              </a:rPr>
              <a:t>table1</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LEFT JOIN </a:t>
            </a:r>
            <a:r>
              <a:rPr lang="en-US" sz="2800" i="1" dirty="0" smtClean="0">
                <a:solidFill>
                  <a:srgbClr val="FF0000"/>
                </a:solidFill>
              </a:rPr>
              <a:t>table2 </a:t>
            </a:r>
          </a:p>
          <a:p>
            <a:r>
              <a:rPr lang="en-US" sz="2800" dirty="0" smtClean="0">
                <a:solidFill>
                  <a:srgbClr val="FF0000"/>
                </a:solidFill>
              </a:rPr>
              <a:t>ON </a:t>
            </a:r>
            <a:r>
              <a:rPr lang="en-US" sz="2800" i="1" dirty="0" smtClean="0">
                <a:solidFill>
                  <a:srgbClr val="FF0000"/>
                </a:solidFill>
              </a:rPr>
              <a:t>table1.column_name </a:t>
            </a:r>
            <a:r>
              <a:rPr lang="en-US" sz="2800" dirty="0" smtClean="0">
                <a:solidFill>
                  <a:srgbClr val="FF0000"/>
                </a:solidFill>
              </a:rPr>
              <a:t>=</a:t>
            </a:r>
            <a:r>
              <a:rPr lang="en-US" sz="2800" i="1" dirty="0" smtClean="0">
                <a:solidFill>
                  <a:srgbClr val="FF0000"/>
                </a:solidFill>
              </a:rPr>
              <a:t> table2.column_name</a:t>
            </a:r>
            <a:r>
              <a:rPr lang="en-US" sz="2800" dirty="0" smtClean="0">
                <a:solidFill>
                  <a:srgbClr val="FF0000"/>
                </a:solidFill>
              </a:rPr>
              <a:t>;</a:t>
            </a:r>
          </a:p>
          <a:p>
            <a:endParaRPr lang="en-US" sz="2800" dirty="0">
              <a:solidFill>
                <a:srgbClr val="FF0000"/>
              </a:solidFill>
            </a:endParaRPr>
          </a:p>
          <a:p>
            <a:r>
              <a:rPr lang="en-US" sz="2800" dirty="0">
                <a:solidFill>
                  <a:srgbClr val="FF0000"/>
                </a:solidFill>
              </a:rPr>
              <a:t>SELECT </a:t>
            </a:r>
            <a:r>
              <a:rPr lang="en-US" sz="2800" i="1" dirty="0" err="1">
                <a:solidFill>
                  <a:srgbClr val="FF0000"/>
                </a:solidFill>
              </a:rPr>
              <a:t>column_name</a:t>
            </a:r>
            <a:r>
              <a:rPr lang="en-US" sz="2800" i="1" dirty="0">
                <a:solidFill>
                  <a:srgbClr val="FF0000"/>
                </a:solidFill>
              </a:rPr>
              <a:t>(s)</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FF0000"/>
                </a:solidFill>
              </a:rPr>
              <a:t>RIGHT JOIN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a:solidFill>
                  <a:srgbClr val="FF0000"/>
                </a:solidFill>
              </a:rPr>
              <a:t>table1.column_name </a:t>
            </a:r>
            <a:r>
              <a:rPr lang="en-US" sz="2800" dirty="0">
                <a:solidFill>
                  <a:srgbClr val="FF0000"/>
                </a:solidFill>
              </a:rPr>
              <a:t>=</a:t>
            </a:r>
            <a:r>
              <a:rPr lang="en-US" sz="2800" i="1" dirty="0">
                <a:solidFill>
                  <a:srgbClr val="FF0000"/>
                </a:solidFill>
              </a:rPr>
              <a:t> table2.column_name</a:t>
            </a:r>
            <a:r>
              <a:rPr lang="en-US" sz="2800" dirty="0">
                <a:solidFill>
                  <a:srgbClr val="FF0000"/>
                </a:solidFill>
              </a:rPr>
              <a:t>;</a:t>
            </a:r>
          </a:p>
        </p:txBody>
      </p:sp>
    </p:spTree>
    <p:extLst>
      <p:ext uri="{BB962C8B-B14F-4D97-AF65-F5344CB8AC3E}">
        <p14:creationId xmlns:p14="http://schemas.microsoft.com/office/powerpoint/2010/main" val="25181858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533400"/>
            <a:ext cx="8004393" cy="5410200"/>
          </a:xfrm>
          <a:prstGeom prst="rect">
            <a:avLst/>
          </a:prstGeom>
        </p:spPr>
      </p:pic>
    </p:spTree>
    <p:extLst>
      <p:ext uri="{BB962C8B-B14F-4D97-AF65-F5344CB8AC3E}">
        <p14:creationId xmlns:p14="http://schemas.microsoft.com/office/powerpoint/2010/main" val="6034401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ner.jpg"/>
          <p:cNvPicPr>
            <a:picLocks noChangeAspect="1"/>
          </p:cNvPicPr>
          <p:nvPr/>
        </p:nvPicPr>
        <p:blipFill>
          <a:blip r:embed="rId2"/>
          <a:stretch>
            <a:fillRect/>
          </a:stretch>
        </p:blipFill>
        <p:spPr>
          <a:xfrm>
            <a:off x="990600" y="304800"/>
            <a:ext cx="8077200" cy="60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68675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er.jpg"/>
          <p:cNvPicPr>
            <a:picLocks noChangeAspect="1"/>
          </p:cNvPicPr>
          <p:nvPr/>
        </p:nvPicPr>
        <p:blipFill>
          <a:blip r:embed="rId2"/>
          <a:stretch>
            <a:fillRect/>
          </a:stretch>
        </p:blipFill>
        <p:spPr>
          <a:xfrm>
            <a:off x="1219200" y="457200"/>
            <a:ext cx="7772400" cy="5791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37393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66800" y="2514601"/>
          <a:ext cx="8001000" cy="2743199"/>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580445">
                <a:tc>
                  <a:txBody>
                    <a:bodyPr/>
                    <a:lstStyle/>
                    <a:p>
                      <a:r>
                        <a:rPr lang="en-US" dirty="0" err="1" smtClean="0"/>
                        <a:t>Equi</a:t>
                      </a:r>
                      <a:r>
                        <a:rPr lang="en-US" dirty="0" smtClean="0"/>
                        <a:t> join</a:t>
                      </a:r>
                      <a:endParaRPr lang="en-US" dirty="0"/>
                    </a:p>
                  </a:txBody>
                  <a:tcPr/>
                </a:tc>
                <a:tc>
                  <a:txBody>
                    <a:bodyPr/>
                    <a:lstStyle/>
                    <a:p>
                      <a:r>
                        <a:rPr lang="en-US" dirty="0" smtClean="0"/>
                        <a:t>Non-</a:t>
                      </a:r>
                      <a:r>
                        <a:rPr lang="en-US" dirty="0" err="1" smtClean="0"/>
                        <a:t>Equi</a:t>
                      </a:r>
                      <a:r>
                        <a:rPr lang="en-US" dirty="0" smtClean="0"/>
                        <a:t> join</a:t>
                      </a:r>
                      <a:endParaRPr lang="en-US" dirty="0"/>
                    </a:p>
                  </a:txBody>
                  <a:tcPr/>
                </a:tc>
                <a:extLst>
                  <a:ext uri="{0D108BD9-81ED-4DB2-BD59-A6C34878D82A}">
                    <a16:rowId xmlns:a16="http://schemas.microsoft.com/office/drawing/2014/main" val="10000"/>
                  </a:ext>
                </a:extLst>
              </a:tr>
              <a:tr h="1001864">
                <a:tc>
                  <a:txBody>
                    <a:bodyPr/>
                    <a:lstStyle/>
                    <a:p>
                      <a:r>
                        <a:rPr lang="en-US" dirty="0" smtClean="0"/>
                        <a:t>Join with =</a:t>
                      </a:r>
                      <a:r>
                        <a:rPr lang="en-US" baseline="0" dirty="0" smtClean="0"/>
                        <a:t> sign</a:t>
                      </a:r>
                      <a:endParaRPr lang="en-US" dirty="0"/>
                    </a:p>
                  </a:txBody>
                  <a:tcPr/>
                </a:tc>
                <a:tc>
                  <a:txBody>
                    <a:bodyPr/>
                    <a:lstStyle/>
                    <a:p>
                      <a:r>
                        <a:rPr lang="en-US" dirty="0" smtClean="0"/>
                        <a:t>Join with not equal sign-</a:t>
                      </a:r>
                    </a:p>
                    <a:p>
                      <a:r>
                        <a:rPr lang="en-US" dirty="0" smtClean="0"/>
                        <a:t>!=,&lt;=,&gt;=,&lt;&gt;</a:t>
                      </a:r>
                      <a:endParaRPr lang="en-US" dirty="0"/>
                    </a:p>
                  </a:txBody>
                  <a:tcPr/>
                </a:tc>
                <a:extLst>
                  <a:ext uri="{0D108BD9-81ED-4DB2-BD59-A6C34878D82A}">
                    <a16:rowId xmlns:a16="http://schemas.microsoft.com/office/drawing/2014/main" val="10001"/>
                  </a:ext>
                </a:extLst>
              </a:tr>
              <a:tr h="580445">
                <a:tc>
                  <a:txBody>
                    <a:bodyPr/>
                    <a:lstStyle/>
                    <a:p>
                      <a:r>
                        <a:rPr lang="en-US" dirty="0" smtClean="0"/>
                        <a:t>Return only matching row</a:t>
                      </a:r>
                      <a:endParaRPr lang="en-US" dirty="0"/>
                    </a:p>
                  </a:txBody>
                  <a:tcPr/>
                </a:tc>
                <a:tc>
                  <a:txBody>
                    <a:bodyPr/>
                    <a:lstStyle/>
                    <a:p>
                      <a:r>
                        <a:rPr lang="en-US" dirty="0" smtClean="0"/>
                        <a:t>Return non-matching</a:t>
                      </a:r>
                      <a:r>
                        <a:rPr lang="en-US" baseline="0" dirty="0" smtClean="0"/>
                        <a:t> row</a:t>
                      </a:r>
                      <a:endParaRPr lang="en-US" dirty="0"/>
                    </a:p>
                  </a:txBody>
                  <a:tcPr/>
                </a:tc>
                <a:extLst>
                  <a:ext uri="{0D108BD9-81ED-4DB2-BD59-A6C34878D82A}">
                    <a16:rowId xmlns:a16="http://schemas.microsoft.com/office/drawing/2014/main" val="10002"/>
                  </a:ext>
                </a:extLst>
              </a:tr>
              <a:tr h="580445">
                <a:tc>
                  <a:txBody>
                    <a:bodyPr/>
                    <a:lstStyle/>
                    <a:p>
                      <a:r>
                        <a:rPr lang="en-US" dirty="0" smtClean="0"/>
                        <a:t>Example: Inner join</a:t>
                      </a:r>
                      <a:endParaRPr lang="en-US" dirty="0"/>
                    </a:p>
                  </a:txBody>
                  <a:tcPr/>
                </a:tc>
                <a:tc>
                  <a:txBody>
                    <a:bodyPr/>
                    <a:lstStyle/>
                    <a:p>
                      <a:r>
                        <a:rPr lang="en-US" dirty="0" smtClean="0"/>
                        <a:t>Example: Outer join</a:t>
                      </a: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4" name="TextBox 3"/>
          <p:cNvSpPr txBox="1"/>
          <p:nvPr/>
        </p:nvSpPr>
        <p:spPr>
          <a:xfrm>
            <a:off x="5320146" y="1600200"/>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5" name="TextBox 4"/>
          <p:cNvSpPr txBox="1"/>
          <p:nvPr/>
        </p:nvSpPr>
        <p:spPr>
          <a:xfrm>
            <a:off x="2805546" y="1676400"/>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cxnSp>
        <p:nvCxnSpPr>
          <p:cNvPr id="6" name="Straight Connector 5"/>
          <p:cNvCxnSpPr/>
          <p:nvPr/>
        </p:nvCxnSpPr>
        <p:spPr>
          <a:xfrm>
            <a:off x="2957946" y="1219200"/>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6539346" y="1219200"/>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2993954" y="1219200"/>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4114800" y="99060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7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81000"/>
            <a:ext cx="8303152" cy="5430034"/>
          </a:xfrm>
          <a:prstGeom prst="rect">
            <a:avLst/>
          </a:prstGeom>
        </p:spPr>
      </p:pic>
    </p:spTree>
    <p:extLst>
      <p:ext uri="{BB962C8B-B14F-4D97-AF65-F5344CB8AC3E}">
        <p14:creationId xmlns:p14="http://schemas.microsoft.com/office/powerpoint/2010/main" val="652773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781288" cy="5562600"/>
          </a:xfrm>
        </p:spPr>
      </p:pic>
    </p:spTree>
    <p:extLst>
      <p:ext uri="{BB962C8B-B14F-4D97-AF65-F5344CB8AC3E}">
        <p14:creationId xmlns:p14="http://schemas.microsoft.com/office/powerpoint/2010/main" val="1921204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81000"/>
            <a:ext cx="8686800" cy="6096000"/>
          </a:xfrm>
          <a:prstGeom prst="rect">
            <a:avLst/>
          </a:prstGeom>
        </p:spPr>
      </p:pic>
    </p:spTree>
    <p:extLst>
      <p:ext uri="{BB962C8B-B14F-4D97-AF65-F5344CB8AC3E}">
        <p14:creationId xmlns:p14="http://schemas.microsoft.com/office/powerpoint/2010/main" val="31321564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effectLst/>
              </a:rPr>
              <a:t>FULL OUTER JOIN</a:t>
            </a:r>
            <a:br>
              <a:rPr lang="en-US" dirty="0">
                <a:effectLst/>
              </a:rPr>
            </a:br>
            <a:endParaRPr lang="en-US" dirty="0"/>
          </a:p>
        </p:txBody>
      </p:sp>
      <p:sp>
        <p:nvSpPr>
          <p:cNvPr id="4" name="Content Placeholder 3"/>
          <p:cNvSpPr>
            <a:spLocks noGrp="1"/>
          </p:cNvSpPr>
          <p:nvPr>
            <p:ph idx="1"/>
          </p:nvPr>
        </p:nvSpPr>
        <p:spPr/>
        <p:txBody>
          <a:bodyPr/>
          <a:lstStyle/>
          <a:p>
            <a:r>
              <a:rPr lang="en-US" sz="2800" dirty="0"/>
              <a:t>The FULL OUTER JOIN keyword return all records when there is a match in either left (table1) or right (table2) table records</a:t>
            </a:r>
            <a:r>
              <a:rPr lang="en-US" sz="2800" dirty="0" smtClean="0"/>
              <a:t>.</a:t>
            </a:r>
          </a:p>
          <a:p>
            <a:endParaRPr lang="en-US" sz="2800" dirty="0"/>
          </a:p>
          <a:p>
            <a:r>
              <a:rPr lang="en-US" sz="2800" b="1" dirty="0"/>
              <a:t>Note:</a:t>
            </a:r>
            <a:r>
              <a:rPr lang="en-US" sz="2800" dirty="0"/>
              <a:t> FULL OUTER JOIN can potentially return very large result-sets!</a:t>
            </a:r>
          </a:p>
          <a:p>
            <a:endParaRPr lang="en-US" dirty="0"/>
          </a:p>
        </p:txBody>
      </p:sp>
      <p:pic>
        <p:nvPicPr>
          <p:cNvPr id="5" name="Picture 4"/>
          <p:cNvPicPr>
            <a:picLocks noChangeAspect="1"/>
          </p:cNvPicPr>
          <p:nvPr/>
        </p:nvPicPr>
        <p:blipFill>
          <a:blip r:embed="rId2"/>
          <a:stretch>
            <a:fillRect/>
          </a:stretch>
        </p:blipFill>
        <p:spPr>
          <a:xfrm>
            <a:off x="2819400" y="4305719"/>
            <a:ext cx="3838575" cy="2514600"/>
          </a:xfrm>
          <a:prstGeom prst="rect">
            <a:avLst/>
          </a:prstGeom>
        </p:spPr>
      </p:pic>
    </p:spTree>
    <p:extLst>
      <p:ext uri="{BB962C8B-B14F-4D97-AF65-F5344CB8AC3E}">
        <p14:creationId xmlns:p14="http://schemas.microsoft.com/office/powerpoint/2010/main" val="36773689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i="1" dirty="0" smtClean="0">
                <a:solidFill>
                  <a:srgbClr val="FF0000"/>
                </a:solidFill>
              </a:rPr>
              <a:t>column_name1, column_name2</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FULL OUTER </a:t>
            </a:r>
            <a:r>
              <a:rPr lang="en-US" sz="2800" dirty="0" smtClean="0">
                <a:solidFill>
                  <a:srgbClr val="00B050"/>
                </a:solidFill>
              </a:rPr>
              <a:t>JOIN</a:t>
            </a:r>
          </a:p>
          <a:p>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smtClean="0">
                <a:solidFill>
                  <a:srgbClr val="FF0000"/>
                </a:solidFill>
              </a:rPr>
              <a:t>table1.column_nam1e,column_name2 </a:t>
            </a:r>
            <a:r>
              <a:rPr lang="en-US" sz="2800" i="1" dirty="0">
                <a:solidFill>
                  <a:srgbClr val="FF0000"/>
                </a:solidFill>
              </a:rPr>
              <a:t> </a:t>
            </a:r>
            <a:r>
              <a:rPr lang="en-US" sz="2800" dirty="0">
                <a:solidFill>
                  <a:srgbClr val="FF0000"/>
                </a:solidFill>
              </a:rPr>
              <a:t>=</a:t>
            </a:r>
            <a:r>
              <a:rPr lang="en-US" sz="2800" i="1" dirty="0">
                <a:solidFill>
                  <a:srgbClr val="FF0000"/>
                </a:solidFill>
              </a:rPr>
              <a:t> </a:t>
            </a:r>
            <a:endParaRPr lang="en-US" sz="2800" i="1" dirty="0" smtClean="0">
              <a:solidFill>
                <a:srgbClr val="FF0000"/>
              </a:solidFill>
            </a:endParaRPr>
          </a:p>
          <a:p>
            <a:pPr marL="82296" indent="0">
              <a:buNone/>
            </a:pPr>
            <a:r>
              <a:rPr lang="en-US" sz="2800" i="1" dirty="0">
                <a:solidFill>
                  <a:srgbClr val="FF0000"/>
                </a:solidFill>
              </a:rPr>
              <a:t> </a:t>
            </a:r>
            <a:r>
              <a:rPr lang="en-US" sz="2800" i="1" dirty="0" smtClean="0">
                <a:solidFill>
                  <a:srgbClr val="FF0000"/>
                </a:solidFill>
              </a:rPr>
              <a:t>  table2.column_name1,</a:t>
            </a:r>
            <a:r>
              <a:rPr lang="en-US" sz="2800" i="1" dirty="0">
                <a:solidFill>
                  <a:srgbClr val="FF0000"/>
                </a:solidFill>
              </a:rPr>
              <a:t> </a:t>
            </a:r>
            <a:r>
              <a:rPr lang="en-US" sz="2800" i="1" dirty="0" smtClean="0">
                <a:solidFill>
                  <a:srgbClr val="FF0000"/>
                </a:solidFill>
              </a:rPr>
              <a:t>column_name2</a:t>
            </a:r>
            <a:r>
              <a:rPr lang="en-US" sz="28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896812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Self JOIN</a:t>
            </a:r>
            <a:br>
              <a:rPr lang="en-US" dirty="0">
                <a:effectLst/>
              </a:rPr>
            </a:br>
            <a:endParaRPr lang="en-US" dirty="0"/>
          </a:p>
        </p:txBody>
      </p:sp>
      <p:sp>
        <p:nvSpPr>
          <p:cNvPr id="3" name="Content Placeholder 2"/>
          <p:cNvSpPr>
            <a:spLocks noGrp="1"/>
          </p:cNvSpPr>
          <p:nvPr>
            <p:ph idx="1"/>
          </p:nvPr>
        </p:nvSpPr>
        <p:spPr/>
        <p:txBody>
          <a:bodyPr/>
          <a:lstStyle/>
          <a:p>
            <a:r>
              <a:rPr lang="en-US" dirty="0"/>
              <a:t>table is joined with </a:t>
            </a:r>
            <a:r>
              <a:rPr lang="en-US" dirty="0" smtClean="0"/>
              <a:t>itself</a:t>
            </a:r>
          </a:p>
          <a:p>
            <a:r>
              <a:rPr lang="en-US" dirty="0" smtClean="0"/>
              <a:t>Only one table join here</a:t>
            </a:r>
          </a:p>
          <a:p>
            <a:endParaRPr lang="en-US" dirty="0"/>
          </a:p>
          <a:p>
            <a:r>
              <a:rPr lang="en-US" dirty="0">
                <a:solidFill>
                  <a:srgbClr val="FF0000"/>
                </a:solidFill>
              </a:rPr>
              <a:t>SELECT </a:t>
            </a:r>
            <a:r>
              <a:rPr lang="en-US" i="1" dirty="0" err="1">
                <a:solidFill>
                  <a:srgbClr val="FF0000"/>
                </a:solidFill>
              </a:rPr>
              <a:t>column_name</a:t>
            </a:r>
            <a:r>
              <a:rPr lang="en-US" i="1" dirty="0">
                <a:solidFill>
                  <a:srgbClr val="FF0000"/>
                </a:solidFill>
              </a:rPr>
              <a:t>(s)</a:t>
            </a:r>
            <a:r>
              <a:rPr lang="en-US" dirty="0">
                <a:solidFill>
                  <a:srgbClr val="FF0000"/>
                </a:solidFill>
              </a:rPr>
              <a:t/>
            </a:r>
            <a:br>
              <a:rPr lang="en-US" dirty="0">
                <a:solidFill>
                  <a:srgbClr val="FF0000"/>
                </a:solidFill>
              </a:rPr>
            </a:br>
            <a:r>
              <a:rPr lang="en-US" dirty="0">
                <a:solidFill>
                  <a:srgbClr val="FF0000"/>
                </a:solidFill>
              </a:rPr>
              <a:t>FROM </a:t>
            </a:r>
            <a:r>
              <a:rPr lang="en-US" i="1" dirty="0">
                <a:solidFill>
                  <a:srgbClr val="FF0000"/>
                </a:solidFill>
              </a:rPr>
              <a:t>table1 T1, table1 T2</a:t>
            </a:r>
            <a:r>
              <a:rPr lang="en-US" dirty="0">
                <a:solidFill>
                  <a:srgbClr val="FF0000"/>
                </a:solidFill>
              </a:rPr>
              <a:t/>
            </a:r>
            <a:br>
              <a:rPr lang="en-US" dirty="0">
                <a:solidFill>
                  <a:srgbClr val="FF0000"/>
                </a:solidFill>
              </a:rPr>
            </a:br>
            <a:r>
              <a:rPr lang="en-US" dirty="0">
                <a:solidFill>
                  <a:srgbClr val="FF0000"/>
                </a:solidFill>
              </a:rPr>
              <a:t>WHERE </a:t>
            </a:r>
            <a:r>
              <a:rPr lang="en-US" i="1" dirty="0">
                <a:solidFill>
                  <a:srgbClr val="FF0000"/>
                </a:solidFill>
              </a:rPr>
              <a:t>condition</a:t>
            </a:r>
            <a:r>
              <a:rPr lang="en-US" dirty="0">
                <a:solidFill>
                  <a:srgbClr val="FF0000"/>
                </a:solidFill>
              </a:rPr>
              <a:t>;</a:t>
            </a:r>
          </a:p>
        </p:txBody>
      </p:sp>
    </p:spTree>
    <p:extLst>
      <p:ext uri="{BB962C8B-B14F-4D97-AF65-F5344CB8AC3E}">
        <p14:creationId xmlns:p14="http://schemas.microsoft.com/office/powerpoint/2010/main" val="24848927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 y="0"/>
            <a:ext cx="8958411" cy="6670158"/>
          </a:xfrm>
          <a:prstGeom prst="rect">
            <a:avLst/>
          </a:prstGeom>
        </p:spPr>
      </p:pic>
    </p:spTree>
    <p:extLst>
      <p:ext uri="{BB962C8B-B14F-4D97-AF65-F5344CB8AC3E}">
        <p14:creationId xmlns:p14="http://schemas.microsoft.com/office/powerpoint/2010/main" val="30900066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lf.jpg"/>
          <p:cNvPicPr>
            <a:picLocks noChangeAspect="1"/>
          </p:cNvPicPr>
          <p:nvPr/>
        </p:nvPicPr>
        <p:blipFill>
          <a:blip r:embed="rId2"/>
          <a:stretch>
            <a:fillRect/>
          </a:stretch>
        </p:blipFill>
        <p:spPr>
          <a:xfrm>
            <a:off x="1371600" y="914400"/>
            <a:ext cx="7315200" cy="49911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11458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81000" y="1143000"/>
            <a:ext cx="8620510" cy="4800598"/>
          </a:xfrm>
          <a:prstGeom prst="rect">
            <a:avLst/>
          </a:prstGeom>
        </p:spPr>
      </p:pic>
    </p:spTree>
    <p:extLst>
      <p:ext uri="{BB962C8B-B14F-4D97-AF65-F5344CB8AC3E}">
        <p14:creationId xmlns:p14="http://schemas.microsoft.com/office/powerpoint/2010/main" val="8090477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a:solidFill>
                  <a:srgbClr val="FF0000"/>
                </a:solidFill>
              </a:rPr>
              <a:t>SELECT </a:t>
            </a:r>
            <a:r>
              <a:rPr lang="en-US" sz="2800" dirty="0" err="1">
                <a:solidFill>
                  <a:srgbClr val="FF0000"/>
                </a:solidFill>
              </a:rPr>
              <a:t>A.CustomerName</a:t>
            </a:r>
            <a:r>
              <a:rPr lang="en-US" sz="2800" dirty="0">
                <a:solidFill>
                  <a:srgbClr val="FF0000"/>
                </a:solidFill>
              </a:rPr>
              <a:t> AS CustomerName1, </a:t>
            </a:r>
            <a:r>
              <a:rPr lang="en-US" sz="2800" dirty="0" err="1">
                <a:solidFill>
                  <a:srgbClr val="FF0000"/>
                </a:solidFill>
              </a:rPr>
              <a:t>B.CustomerName</a:t>
            </a:r>
            <a:r>
              <a:rPr lang="en-US" sz="2800" dirty="0">
                <a:solidFill>
                  <a:srgbClr val="FF0000"/>
                </a:solidFill>
              </a:rPr>
              <a:t> AS CustomerName2, </a:t>
            </a:r>
            <a:r>
              <a:rPr lang="en-US" sz="2800" dirty="0" err="1">
                <a:solidFill>
                  <a:srgbClr val="FF0000"/>
                </a:solidFill>
              </a:rPr>
              <a:t>A.City</a:t>
            </a:r>
            <a:r>
              <a:rPr lang="en-US" sz="2800" dirty="0">
                <a:solidFill>
                  <a:srgbClr val="FF0000"/>
                </a:solidFill>
              </a:rPr>
              <a:t/>
            </a:r>
            <a:br>
              <a:rPr lang="en-US" sz="2800" dirty="0">
                <a:solidFill>
                  <a:srgbClr val="FF0000"/>
                </a:solidFill>
              </a:rPr>
            </a:br>
            <a:r>
              <a:rPr lang="en-US" sz="2800" dirty="0">
                <a:solidFill>
                  <a:srgbClr val="FF0000"/>
                </a:solidFill>
              </a:rPr>
              <a:t>FROM Customers A, Customers B</a:t>
            </a:r>
            <a:br>
              <a:rPr lang="en-US" sz="2800" dirty="0">
                <a:solidFill>
                  <a:srgbClr val="FF0000"/>
                </a:solidFill>
              </a:rPr>
            </a:br>
            <a:r>
              <a:rPr lang="en-US" sz="2800" dirty="0">
                <a:solidFill>
                  <a:srgbClr val="FF0000"/>
                </a:solidFill>
              </a:rPr>
              <a:t>WHERE </a:t>
            </a:r>
            <a:r>
              <a:rPr lang="en-US" sz="2800" dirty="0" err="1">
                <a:solidFill>
                  <a:srgbClr val="FF0000"/>
                </a:solidFill>
              </a:rPr>
              <a:t>A.CustomerID</a:t>
            </a:r>
            <a:r>
              <a:rPr lang="en-US" sz="2800" dirty="0">
                <a:solidFill>
                  <a:srgbClr val="FF0000"/>
                </a:solidFill>
              </a:rPr>
              <a:t> &lt;&gt; </a:t>
            </a:r>
            <a:r>
              <a:rPr lang="en-US" sz="2800" dirty="0" err="1">
                <a:solidFill>
                  <a:srgbClr val="FF0000"/>
                </a:solidFill>
              </a:rPr>
              <a:t>B.CustomerID</a:t>
            </a:r>
            <a:r>
              <a:rPr lang="en-US" sz="2800" dirty="0">
                <a:solidFill>
                  <a:srgbClr val="FF0000"/>
                </a:solidFill>
              </a:rPr>
              <a:t/>
            </a:r>
            <a:br>
              <a:rPr lang="en-US" sz="2800" dirty="0">
                <a:solidFill>
                  <a:srgbClr val="FF0000"/>
                </a:solidFill>
              </a:rPr>
            </a:br>
            <a:r>
              <a:rPr lang="en-US" sz="2800" dirty="0">
                <a:solidFill>
                  <a:srgbClr val="FF0000"/>
                </a:solidFill>
              </a:rPr>
              <a:t>AND </a:t>
            </a:r>
            <a:r>
              <a:rPr lang="en-US" sz="2800" dirty="0" err="1">
                <a:solidFill>
                  <a:srgbClr val="FF0000"/>
                </a:solidFill>
              </a:rPr>
              <a:t>A.City</a:t>
            </a:r>
            <a:r>
              <a:rPr lang="en-US" sz="2800" dirty="0">
                <a:solidFill>
                  <a:srgbClr val="FF0000"/>
                </a:solidFill>
              </a:rPr>
              <a:t> = </a:t>
            </a:r>
            <a:r>
              <a:rPr lang="en-US" sz="2800" dirty="0" err="1">
                <a:solidFill>
                  <a:srgbClr val="FF0000"/>
                </a:solidFill>
              </a:rPr>
              <a:t>B.City</a:t>
            </a:r>
            <a:r>
              <a:rPr lang="en-US" sz="2800" dirty="0">
                <a:solidFill>
                  <a:srgbClr val="FF0000"/>
                </a:solidFill>
              </a:rPr>
              <a:t> </a:t>
            </a:r>
            <a:br>
              <a:rPr lang="en-US" sz="2800" dirty="0">
                <a:solidFill>
                  <a:srgbClr val="FF0000"/>
                </a:solidFill>
              </a:rPr>
            </a:br>
            <a:r>
              <a:rPr lang="en-US" sz="2800" dirty="0">
                <a:solidFill>
                  <a:srgbClr val="FF0000"/>
                </a:solidFill>
              </a:rPr>
              <a:t>ORDER BY </a:t>
            </a:r>
            <a:r>
              <a:rPr lang="en-US" sz="2800" dirty="0" err="1">
                <a:solidFill>
                  <a:srgbClr val="FF0000"/>
                </a:solidFill>
              </a:rPr>
              <a:t>A.City</a:t>
            </a:r>
            <a:r>
              <a:rPr lang="en-US" sz="2800" dirty="0">
                <a:solidFill>
                  <a:srgbClr val="FF0000"/>
                </a:solidFill>
              </a:rPr>
              <a:t>;</a:t>
            </a:r>
          </a:p>
        </p:txBody>
      </p:sp>
    </p:spTree>
    <p:extLst>
      <p:ext uri="{BB962C8B-B14F-4D97-AF65-F5344CB8AC3E}">
        <p14:creationId xmlns:p14="http://schemas.microsoft.com/office/powerpoint/2010/main" val="20699892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5787004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33044527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6989A253D964C4C9EE3C80C713E71C1" ma:contentTypeVersion="6" ma:contentTypeDescription="Create a new document." ma:contentTypeScope="" ma:versionID="0c441735b2e4a5b842b9979dbee0ac12">
  <xsd:schema xmlns:xsd="http://www.w3.org/2001/XMLSchema" xmlns:xs="http://www.w3.org/2001/XMLSchema" xmlns:p="http://schemas.microsoft.com/office/2006/metadata/properties" xmlns:ns2="302ebac5-6763-4ddf-9095-2a4d125df539" targetNamespace="http://schemas.microsoft.com/office/2006/metadata/properties" ma:root="true" ma:fieldsID="ebd0180d1d89bfefded9895196349b5d" ns2:_="">
    <xsd:import namespace="302ebac5-6763-4ddf-9095-2a4d125df53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02ebac5-6763-4ddf-9095-2a4d125df5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9B7AD85-3871-4C66-8BEE-94866DC7DDB6}"/>
</file>

<file path=customXml/itemProps2.xml><?xml version="1.0" encoding="utf-8"?>
<ds:datastoreItem xmlns:ds="http://schemas.openxmlformats.org/officeDocument/2006/customXml" ds:itemID="{F4C0F76D-3F5C-4963-A1A9-EFD7919A1A10}"/>
</file>

<file path=customXml/itemProps3.xml><?xml version="1.0" encoding="utf-8"?>
<ds:datastoreItem xmlns:ds="http://schemas.openxmlformats.org/officeDocument/2006/customXml" ds:itemID="{84BF33DC-4E1F-478C-8FDF-6392F4CB9564}"/>
</file>

<file path=docProps/app.xml><?xml version="1.0" encoding="utf-8"?>
<Properties xmlns="http://schemas.openxmlformats.org/officeDocument/2006/extended-properties" xmlns:vt="http://schemas.openxmlformats.org/officeDocument/2006/docPropsVTypes">
  <Template>Trek</Template>
  <TotalTime>9345</TotalTime>
  <Words>3114</Words>
  <Application>Microsoft Office PowerPoint</Application>
  <PresentationFormat>On-screen Show (4:3)</PresentationFormat>
  <Paragraphs>795</Paragraphs>
  <Slides>144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Gill Sans MT</vt:lpstr>
      <vt:lpstr>Helvetica Neue</vt:lpstr>
      <vt:lpstr>PT Sans</vt:lpstr>
      <vt:lpstr>Tahoma</vt:lpstr>
      <vt:lpstr>Verdana</vt:lpstr>
      <vt:lpstr>Wingdings</vt:lpstr>
      <vt:lpstr>Wingdings 2</vt:lpstr>
      <vt:lpstr>Solstice</vt:lpstr>
      <vt:lpstr>                    SQL      (Structured Query Language)</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DNS server or Domain Name Server is part of a huge database spread out across the Internet. Any time you visit a site by typing in a name, like www.google.com or www.yahoo.com, the DNS server converts that name into an IP address</vt:lpstr>
      <vt:lpstr>PowerPoint Presentation</vt:lpstr>
      <vt:lpstr>PowerPoint Presentation</vt:lpstr>
      <vt:lpstr>PowerPoint Presentation</vt:lpstr>
      <vt:lpstr>PowerPoint Presentation</vt:lpstr>
      <vt:lpstr>PowerPoint Presentation</vt:lpstr>
      <vt:lpstr>PowerPoint Presentation</vt:lpstr>
      <vt:lpstr>Web application Tier/layer</vt:lpstr>
      <vt:lpstr>Database/RDBMS </vt:lpstr>
      <vt:lpstr>Database</vt:lpstr>
      <vt:lpstr>Two main types of databases:  </vt:lpstr>
      <vt:lpstr>PowerPoint Presentation</vt:lpstr>
      <vt:lpstr>Popular types of DBMS </vt:lpstr>
      <vt:lpstr>                  RDBMS  Relational database management system</vt:lpstr>
      <vt:lpstr>PowerPoint Presentation</vt:lpstr>
      <vt:lpstr>PowerPoint Presentation</vt:lpstr>
      <vt:lpstr>WHY SQL??</vt:lpstr>
      <vt:lpstr>What Can SQL do?</vt:lpstr>
      <vt:lpstr>SQL(Structured Query Language)</vt:lpstr>
      <vt:lpstr>Types of Database/RDBMS</vt:lpstr>
      <vt:lpstr>Table in Database</vt:lpstr>
      <vt:lpstr>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Syntax</vt:lpstr>
      <vt:lpstr>Basic SQL Syntax </vt:lpstr>
      <vt:lpstr>`</vt:lpstr>
      <vt:lpstr>Interview Question?</vt:lpstr>
      <vt:lpstr>Lets get start with Queries</vt:lpstr>
      <vt:lpstr>SELECT &amp; FROM clauses</vt:lpstr>
      <vt:lpstr>WHERE Clause(conditional operator)</vt:lpstr>
      <vt:lpstr>Types of Operators</vt:lpstr>
      <vt:lpstr>SQL &gt; SQL Commands &gt; Wildcard</vt:lpstr>
      <vt:lpstr>Below are some wildcard examples: </vt:lpstr>
      <vt:lpstr>SQL &gt; SQL Commands &gt; LikeThe LIKE operator is used to filter the result set based on a string pattern. It is always used in the WHERE clause.</vt:lpstr>
      <vt:lpstr>SQL &gt; SQL Commands &gt; Alias</vt:lpstr>
      <vt:lpstr>PowerPoint Presentation</vt:lpstr>
      <vt:lpstr>SQL &gt; SQL Commands &gt; AS</vt:lpstr>
      <vt:lpstr>PowerPoint Presentation</vt:lpstr>
      <vt:lpstr>PowerPoint Presentation</vt:lpstr>
      <vt:lpstr>Some impotant terminology&gt;&gt;</vt:lpstr>
      <vt:lpstr>PowerPoint Presentation</vt:lpstr>
      <vt:lpstr>PowerPoint Presentation</vt:lpstr>
      <vt:lpstr>Some of The Most Important SQL Commands</vt:lpstr>
      <vt:lpstr>PowerPoint Presentation</vt:lpstr>
      <vt:lpstr>FUNCTION</vt:lpstr>
      <vt:lpstr>Single Row Functions/group</vt:lpstr>
      <vt:lpstr>Eamples</vt:lpstr>
      <vt:lpstr>Examples </vt:lpstr>
      <vt:lpstr>Aggregate Function</vt:lpstr>
      <vt:lpstr>Examples </vt:lpstr>
      <vt:lpstr>Examples </vt:lpstr>
      <vt:lpstr>PowerPoint Presentation</vt:lpstr>
      <vt:lpstr>PowerPoint Presentation</vt:lpstr>
      <vt:lpstr>PowerPoint Presentation</vt:lpstr>
      <vt:lpstr>Create Table</vt:lpstr>
      <vt:lpstr>THANKS</vt:lpstr>
      <vt:lpstr>JOIN</vt:lpstr>
      <vt:lpstr>PowerPoint Presentation</vt:lpstr>
      <vt:lpstr>PowerPoint Presentation</vt:lpstr>
      <vt:lpstr>PowerPoint Presentation</vt:lpstr>
      <vt:lpstr>PowerPoint Presentation</vt:lpstr>
      <vt:lpstr>PowerPoint Presentation</vt:lpstr>
      <vt:lpstr>PowerPoint Presentation</vt:lpstr>
      <vt:lpstr>INNER JOIN </vt:lpstr>
      <vt:lpstr>Matching vs Un-matching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OUTER JOIN </vt:lpstr>
      <vt:lpstr>Full join</vt:lpstr>
      <vt:lpstr>Self JOIN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JOIN</vt:lpstr>
      <vt:lpstr>PowerPoint Presentation</vt:lpstr>
      <vt:lpstr>Out come of cross joint called: CARTESION PRODUCT</vt:lpstr>
      <vt:lpstr>Join more than two table</vt:lpstr>
      <vt:lpstr>THANKS</vt:lpstr>
      <vt:lpstr>GROUP BY</vt:lpstr>
      <vt:lpstr>PowerPoint Presentation</vt:lpstr>
      <vt:lpstr>PowerPoint Presentation</vt:lpstr>
      <vt:lpstr>Find department name name with more than 5 employee</vt:lpstr>
      <vt:lpstr>Group by rules</vt:lpstr>
      <vt:lpstr>GROUP BY &amp; HAVING</vt:lpstr>
      <vt:lpstr>PowerPoint Presentation</vt:lpstr>
      <vt:lpstr>Different between where &amp; having</vt:lpstr>
      <vt:lpstr>PowerPoint Presentation</vt:lpstr>
      <vt:lpstr>Group BY on Outer Join</vt:lpstr>
      <vt:lpstr>PowerPoint Presentation</vt:lpstr>
      <vt:lpstr>Union Rules</vt:lpstr>
      <vt:lpstr>Union</vt:lpstr>
      <vt:lpstr>UNION With WHERE </vt:lpstr>
      <vt:lpstr>PowerPoint Presentation</vt:lpstr>
      <vt:lpstr>PowerPoint Presentation</vt:lpstr>
      <vt:lpstr>PowerPoint Presentation</vt:lpstr>
      <vt:lpstr>More requirement or problems</vt:lpstr>
      <vt:lpstr>The TOP keyword restricts the number of results returned from a SQL statement in Microsoft SQL Server/MySQL. </vt:lpstr>
      <vt:lpstr>ROWNUM: SQL server/Oracle</vt:lpstr>
      <vt:lpstr>Find salary &amp; name for all employees in desc</vt:lpstr>
      <vt:lpstr>Max or min Salary</vt:lpstr>
      <vt:lpstr>Max salary</vt:lpstr>
      <vt:lpstr>2nd max salary</vt:lpstr>
      <vt:lpstr>2nd /5th/9th max/min salary</vt:lpstr>
      <vt:lpstr>2nd highest</vt:lpstr>
      <vt:lpstr>GROUP BY</vt:lpstr>
      <vt:lpstr>GROUP BY &amp; HAVING</vt:lpstr>
      <vt:lpstr>Different between where &amp; having</vt:lpstr>
      <vt:lpstr>Group by rules</vt:lpstr>
      <vt:lpstr>Union</vt:lpstr>
      <vt:lpstr>PowerPoint Presentation</vt:lpstr>
      <vt:lpstr>PowerPoint Presentation</vt:lpstr>
      <vt:lpstr>Union All</vt:lpstr>
      <vt:lpstr>PowerPoint Presentation</vt:lpstr>
      <vt:lpstr>UNION vs UNION ALL </vt:lpstr>
      <vt:lpstr>Index Statement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sahmmed</dc:creator>
  <cp:lastModifiedBy>sarower ahmmed</cp:lastModifiedBy>
  <cp:revision>239</cp:revision>
  <dcterms:created xsi:type="dcterms:W3CDTF">2015-08-30T23:25:22Z</dcterms:created>
  <dcterms:modified xsi:type="dcterms:W3CDTF">2017-12-24T01:51:28Z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0x01010096989A253D964C4C9EE3C80C713E71C1</vt:lpwstr>
  </property>
</Properties>
</file>